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theme/themeOverride2.xml" ContentType="application/vnd.openxmlformats-officedocument.themeOverride+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92" r:id="rId1"/>
  </p:sldMasterIdLst>
  <p:notesMasterIdLst>
    <p:notesMasterId r:id="rId47"/>
  </p:notesMasterIdLst>
  <p:sldIdLst>
    <p:sldId id="257" r:id="rId2"/>
    <p:sldId id="258" r:id="rId3"/>
    <p:sldId id="310" r:id="rId4"/>
    <p:sldId id="259" r:id="rId5"/>
    <p:sldId id="260" r:id="rId6"/>
    <p:sldId id="262" r:id="rId7"/>
    <p:sldId id="311" r:id="rId8"/>
    <p:sldId id="328" r:id="rId9"/>
    <p:sldId id="314" r:id="rId10"/>
    <p:sldId id="276" r:id="rId11"/>
    <p:sldId id="265" r:id="rId12"/>
    <p:sldId id="315" r:id="rId13"/>
    <p:sldId id="267" r:id="rId14"/>
    <p:sldId id="271" r:id="rId15"/>
    <p:sldId id="272" r:id="rId16"/>
    <p:sldId id="273" r:id="rId17"/>
    <p:sldId id="274" r:id="rId18"/>
    <p:sldId id="268" r:id="rId19"/>
    <p:sldId id="325" r:id="rId20"/>
    <p:sldId id="317" r:id="rId21"/>
    <p:sldId id="269" r:id="rId22"/>
    <p:sldId id="284" r:id="rId23"/>
    <p:sldId id="320" r:id="rId24"/>
    <p:sldId id="318" r:id="rId25"/>
    <p:sldId id="277" r:id="rId26"/>
    <p:sldId id="278" r:id="rId27"/>
    <p:sldId id="282" r:id="rId28"/>
    <p:sldId id="323" r:id="rId29"/>
    <p:sldId id="279" r:id="rId30"/>
    <p:sldId id="280" r:id="rId31"/>
    <p:sldId id="329" r:id="rId32"/>
    <p:sldId id="298" r:id="rId33"/>
    <p:sldId id="322" r:id="rId34"/>
    <p:sldId id="294" r:id="rId35"/>
    <p:sldId id="296" r:id="rId36"/>
    <p:sldId id="297" r:id="rId37"/>
    <p:sldId id="292" r:id="rId38"/>
    <p:sldId id="300" r:id="rId39"/>
    <p:sldId id="301" r:id="rId40"/>
    <p:sldId id="302" r:id="rId41"/>
    <p:sldId id="303" r:id="rId42"/>
    <p:sldId id="306" r:id="rId43"/>
    <p:sldId id="307" r:id="rId44"/>
    <p:sldId id="308" r:id="rId45"/>
    <p:sldId id="309"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AF1BC"/>
    <a:srgbClr val="FFDB75"/>
    <a:srgbClr val="FFFFA3"/>
    <a:srgbClr val="FFFFAF"/>
    <a:srgbClr val="FFE48F"/>
    <a:srgbClr val="FCDC76"/>
    <a:srgbClr val="FCF6D0"/>
    <a:srgbClr val="FFE7A3"/>
    <a:srgbClr val="FFD975"/>
    <a:srgbClr val="FFDF85"/>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068" autoAdjust="0"/>
    <p:restoredTop sz="77379" autoAdjust="0"/>
  </p:normalViewPr>
  <p:slideViewPr>
    <p:cSldViewPr snapToGrid="0">
      <p:cViewPr varScale="1">
        <p:scale>
          <a:sx n="53" d="100"/>
          <a:sy n="53" d="100"/>
        </p:scale>
        <p:origin x="-102" y="-936"/>
      </p:cViewPr>
      <p:guideLst>
        <p:guide orient="horz" pos="2160"/>
        <p:guide pos="3840"/>
      </p:guideLst>
    </p:cSldViewPr>
  </p:slideViewPr>
  <p:notesTextViewPr>
    <p:cViewPr>
      <p:scale>
        <a:sx n="1" d="1"/>
        <a:sy n="1" d="1"/>
      </p:scale>
      <p:origin x="0" y="0"/>
    </p:cViewPr>
  </p:notesTextViewPr>
  <p:sorterViewPr>
    <p:cViewPr>
      <p:scale>
        <a:sx n="100" d="100"/>
        <a:sy n="100" d="100"/>
      </p:scale>
      <p:origin x="0" y="-9366"/>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6F2E5926-DFAA-4B01-96F8-E22021093915}" type="datetimeFigureOut">
              <a:rPr lang="en-US" smtClean="0"/>
              <a:pPr/>
              <a:t>6/10/2016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048D2DD8-EFBF-4318-B46D-368676275967}" type="slidenum">
              <a:rPr lang="en-US" smtClean="0"/>
              <a:pPr/>
              <a:t>‹#›</a:t>
            </a:fld>
            <a:endParaRPr lang="en-US" dirty="0"/>
          </a:p>
        </p:txBody>
      </p:sp>
    </p:spTree>
    <p:extLst>
      <p:ext uri="{BB962C8B-B14F-4D97-AF65-F5344CB8AC3E}">
        <p14:creationId xmlns:p14="http://schemas.microsoft.com/office/powerpoint/2010/main" xmlns="" val="42801428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geeksquad.com/do-it-yourself/tools/test-your-broadband-speed.aspx"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sz="1200" kern="1200" dirty="0" smtClean="0">
                <a:solidFill>
                  <a:schemeClr val="tx1"/>
                </a:solidFill>
                <a:effectLst/>
                <a:latin typeface="Arial" panose="020B0604020202020204" pitchFamily="34" charset="0"/>
                <a:ea typeface="+mn-ea"/>
                <a:cs typeface="+mn-cs"/>
              </a:rPr>
              <a:t>What's not good enough?</a:t>
            </a:r>
          </a:p>
          <a:p>
            <a:pPr marL="171450" indent="-171450">
              <a:buFont typeface="Arial" panose="020B0604020202020204" pitchFamily="34" charset="0"/>
              <a:buChar char="•"/>
            </a:pPr>
            <a:r>
              <a:rPr lang="en-IN" sz="1200" kern="1200" dirty="0" smtClean="0">
                <a:solidFill>
                  <a:schemeClr val="tx1"/>
                </a:solidFill>
                <a:effectLst/>
                <a:latin typeface="Arial" panose="020B0604020202020204" pitchFamily="34" charset="0"/>
                <a:ea typeface="+mn-ea"/>
                <a:cs typeface="+mn-cs"/>
              </a:rPr>
              <a:t>What should Jennifer have done differently?</a:t>
            </a:r>
          </a:p>
          <a:p>
            <a:pPr marL="171450" indent="-171450">
              <a:buFont typeface="Arial" panose="020B0604020202020204" pitchFamily="34" charset="0"/>
              <a:buChar char="•"/>
            </a:pPr>
            <a:r>
              <a:rPr lang="en-US" sz="1200" kern="1200" dirty="0" smtClean="0">
                <a:solidFill>
                  <a:schemeClr val="tx1"/>
                </a:solidFill>
                <a:effectLst/>
                <a:latin typeface="Arial" panose="020B0604020202020204" pitchFamily="34" charset="0"/>
                <a:ea typeface="+mn-ea"/>
                <a:cs typeface="+mn-cs"/>
              </a:rPr>
              <a:t>To what extent are the four skills required in your education so far. </a:t>
            </a:r>
          </a:p>
          <a:p>
            <a:pPr marL="171450" indent="-171450">
              <a:buFont typeface="Arial" panose="020B0604020202020204" pitchFamily="34" charset="0"/>
              <a:buChar char="•"/>
            </a:pPr>
            <a:r>
              <a:rPr lang="en-US" sz="1200" kern="1200" dirty="0" smtClean="0">
                <a:solidFill>
                  <a:schemeClr val="tx1"/>
                </a:solidFill>
                <a:effectLst/>
                <a:latin typeface="Arial" panose="020B0604020202020204" pitchFamily="34" charset="0"/>
                <a:ea typeface="+mn-ea"/>
                <a:cs typeface="+mn-cs"/>
              </a:rPr>
              <a:t>How do you feel about working with ambiguity?</a:t>
            </a:r>
            <a:endParaRPr lang="en-US" dirty="0" smtClean="0"/>
          </a:p>
        </p:txBody>
      </p:sp>
      <p:sp>
        <p:nvSpPr>
          <p:cNvPr id="4" name="Slide Number Placeholder 3"/>
          <p:cNvSpPr>
            <a:spLocks noGrp="1"/>
          </p:cNvSpPr>
          <p:nvPr>
            <p:ph type="sldNum" sz="quarter" idx="10"/>
          </p:nvPr>
        </p:nvSpPr>
        <p:spPr/>
        <p:txBody>
          <a:bodyPr/>
          <a:lstStyle/>
          <a:p>
            <a:fld id="{E4399120-5AED-40CE-B29F-0B6F03E6C800}" type="slidenum">
              <a:rPr lang="en-US" smtClean="0"/>
              <a:pPr/>
              <a:t>2</a:t>
            </a:fld>
            <a:endParaRPr lang="en-US" dirty="0"/>
          </a:p>
        </p:txBody>
      </p:sp>
    </p:spTree>
    <p:extLst>
      <p:ext uri="{BB962C8B-B14F-4D97-AF65-F5344CB8AC3E}">
        <p14:creationId xmlns:p14="http://schemas.microsoft.com/office/powerpoint/2010/main" xmlns="" val="199750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a:ln/>
        </p:spPr>
      </p:sp>
      <p:sp>
        <p:nvSpPr>
          <p:cNvPr id="28674" name="Notes Placeholder 2"/>
          <p:cNvSpPr>
            <a:spLocks noGrp="1"/>
          </p:cNvSpPr>
          <p:nvPr>
            <p:ph type="body" idx="1"/>
          </p:nvPr>
        </p:nvSpPr>
        <p:spPr>
          <a:noFill/>
          <a:ln/>
        </p:spPr>
        <p:txBody>
          <a:bodyPr/>
          <a:lstStyle/>
          <a:p>
            <a:pPr marL="171450" indent="-171450">
              <a:buFontTx/>
              <a:buChar char="•"/>
            </a:pPr>
            <a:r>
              <a:rPr lang="en-US" dirty="0" smtClean="0"/>
              <a:t>Abstract thinking involves using models.  One or more models in every course topic and book chapter.</a:t>
            </a:r>
          </a:p>
          <a:p>
            <a:pPr marL="171450" indent="-171450">
              <a:buFontTx/>
              <a:buChar char="•"/>
            </a:pPr>
            <a:r>
              <a:rPr lang="en-US" dirty="0" smtClean="0"/>
              <a:t>The model example</a:t>
            </a:r>
            <a:r>
              <a:rPr lang="en-US" baseline="0" dirty="0" smtClean="0"/>
              <a:t> is from Wikipedia.org https://en.wikipedia.org/wiki/Data_model#/media/File:Data_modeling_context.svg.</a:t>
            </a:r>
          </a:p>
        </p:txBody>
      </p:sp>
      <p:sp>
        <p:nvSpPr>
          <p:cNvPr id="4" name="Slide Number Placeholder 3"/>
          <p:cNvSpPr>
            <a:spLocks noGrp="1"/>
          </p:cNvSpPr>
          <p:nvPr>
            <p:ph type="sldNum" sz="quarter" idx="5"/>
          </p:nvPr>
        </p:nvSpPr>
        <p:spPr/>
        <p:txBody>
          <a:bodyPr/>
          <a:lstStyle/>
          <a:p>
            <a:pPr>
              <a:defRPr/>
            </a:pPr>
            <a:fld id="{4B5C1B99-DBAD-4851-A9E8-B5D7D9D8A60A}" type="slidenum">
              <a:rPr lang="en-US" smtClean="0"/>
              <a:pPr>
                <a:defRPr/>
              </a:pPr>
              <a:t>14</a:t>
            </a:fld>
            <a:endParaRPr lang="en-US" dirty="0"/>
          </a:p>
        </p:txBody>
      </p:sp>
    </p:spTree>
    <p:extLst>
      <p:ext uri="{BB962C8B-B14F-4D97-AF65-F5344CB8AC3E}">
        <p14:creationId xmlns:p14="http://schemas.microsoft.com/office/powerpoint/2010/main" xmlns="" val="3073657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p:cNvSpPr>
          <p:nvPr>
            <p:ph type="sldImg"/>
          </p:nvPr>
        </p:nvSpPr>
        <p:spPr>
          <a:ln/>
        </p:spPr>
      </p:sp>
      <p:sp>
        <p:nvSpPr>
          <p:cNvPr id="30722" name="Notes Placeholder 2"/>
          <p:cNvSpPr>
            <a:spLocks noGrp="1"/>
          </p:cNvSpPr>
          <p:nvPr>
            <p:ph type="body" idx="1"/>
          </p:nvPr>
        </p:nvSpPr>
        <p:spPr>
          <a:noFill/>
          <a:ln/>
        </p:spPr>
        <p:txBody>
          <a:bodyPr/>
          <a:lstStyle/>
          <a:p>
            <a:pPr marL="171450" indent="-171450">
              <a:buFontTx/>
              <a:buChar char="•"/>
            </a:pPr>
            <a:r>
              <a:rPr lang="en-US" dirty="0" smtClean="0"/>
              <a:t>These skills are essential</a:t>
            </a:r>
            <a:r>
              <a:rPr lang="en-US" baseline="0" dirty="0" smtClean="0"/>
              <a:t> for business </a:t>
            </a:r>
            <a:r>
              <a:rPr lang="en-US" dirty="0" smtClean="0"/>
              <a:t>professionals.</a:t>
            </a:r>
          </a:p>
          <a:p>
            <a:pPr marL="171450" indent="-171450">
              <a:buFontTx/>
              <a:buChar char="•"/>
            </a:pPr>
            <a:r>
              <a:rPr lang="en-US" dirty="0" smtClean="0"/>
              <a:t>The arrows</a:t>
            </a:r>
            <a:r>
              <a:rPr lang="en-US" baseline="0" dirty="0" smtClean="0"/>
              <a:t> in the data model provide visual connects between components.</a:t>
            </a:r>
            <a:endParaRPr lang="en-US" dirty="0" smtClean="0"/>
          </a:p>
        </p:txBody>
      </p:sp>
      <p:sp>
        <p:nvSpPr>
          <p:cNvPr id="4" name="Slide Number Placeholder 3"/>
          <p:cNvSpPr>
            <a:spLocks noGrp="1"/>
          </p:cNvSpPr>
          <p:nvPr>
            <p:ph type="sldNum" sz="quarter" idx="5"/>
          </p:nvPr>
        </p:nvSpPr>
        <p:spPr/>
        <p:txBody>
          <a:bodyPr/>
          <a:lstStyle/>
          <a:p>
            <a:pPr>
              <a:defRPr/>
            </a:pPr>
            <a:fld id="{52261751-0F2F-4076-99CE-AB0A2CE7C0C5}" type="slidenum">
              <a:rPr lang="en-US" smtClean="0"/>
              <a:pPr>
                <a:defRPr/>
              </a:pPr>
              <a:t>15</a:t>
            </a:fld>
            <a:endParaRPr lang="en-US" dirty="0"/>
          </a:p>
        </p:txBody>
      </p:sp>
    </p:spTree>
    <p:extLst>
      <p:ext uri="{BB962C8B-B14F-4D97-AF65-F5344CB8AC3E}">
        <p14:creationId xmlns:p14="http://schemas.microsoft.com/office/powerpoint/2010/main" xmlns="" val="39734122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a:ln/>
        </p:spPr>
      </p:sp>
      <p:sp>
        <p:nvSpPr>
          <p:cNvPr id="32770" name="Notes Placeholder 2"/>
          <p:cNvSpPr>
            <a:spLocks noGrp="1"/>
          </p:cNvSpPr>
          <p:nvPr>
            <p:ph type="body" idx="1"/>
          </p:nvPr>
        </p:nvSpPr>
        <p:spPr>
          <a:noFill/>
          <a:ln/>
        </p:spPr>
        <p:txBody>
          <a:bodyPr/>
          <a:lstStyle/>
          <a:p>
            <a:pPr marL="171450" indent="-171450">
              <a:buFontTx/>
              <a:buChar char="•"/>
            </a:pPr>
            <a:r>
              <a:rPr lang="en-US" dirty="0" smtClean="0"/>
              <a:t>Every chapter of this book includes collaboration exercises that you may be assigned in class or as homework.</a:t>
            </a:r>
          </a:p>
        </p:txBody>
      </p:sp>
      <p:sp>
        <p:nvSpPr>
          <p:cNvPr id="4" name="Slide Number Placeholder 3"/>
          <p:cNvSpPr>
            <a:spLocks noGrp="1"/>
          </p:cNvSpPr>
          <p:nvPr>
            <p:ph type="sldNum" sz="quarter" idx="5"/>
          </p:nvPr>
        </p:nvSpPr>
        <p:spPr/>
        <p:txBody>
          <a:bodyPr/>
          <a:lstStyle/>
          <a:p>
            <a:pPr>
              <a:defRPr/>
            </a:pPr>
            <a:fld id="{FFADCF69-B690-42CB-B9BF-62D9DF9297DE}" type="slidenum">
              <a:rPr lang="en-US" smtClean="0"/>
              <a:pPr>
                <a:defRPr/>
              </a:pPr>
              <a:t>16</a:t>
            </a:fld>
            <a:endParaRPr lang="en-US" dirty="0"/>
          </a:p>
        </p:txBody>
      </p:sp>
    </p:spTree>
    <p:extLst>
      <p:ext uri="{BB962C8B-B14F-4D97-AF65-F5344CB8AC3E}">
        <p14:creationId xmlns:p14="http://schemas.microsoft.com/office/powerpoint/2010/main" xmlns="" val="3460046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lstStyle/>
          <a:p>
            <a:pPr marL="171450" indent="-171450">
              <a:buFont typeface="Arial" pitchFamily="34" charset="0"/>
              <a:buChar char="•"/>
              <a:defRPr/>
            </a:pPr>
            <a:r>
              <a:rPr lang="en-US" dirty="0" smtClean="0"/>
              <a:t>Use features and functions of Microsoft Excel, Access not used before. Collaborate using Microsoft SharePoint, Google Docs and Spreadsheets, or other collaboration tools.</a:t>
            </a:r>
          </a:p>
          <a:p>
            <a:pPr marL="171450" indent="-171450">
              <a:buFont typeface="Arial" pitchFamily="34" charset="0"/>
              <a:buChar char="•"/>
              <a:defRPr/>
            </a:pPr>
            <a:r>
              <a:rPr lang="en-US" dirty="0" smtClean="0"/>
              <a:t>Think about F</a:t>
            </a:r>
            <a:r>
              <a:rPr lang="en-US" baseline="0" dirty="0" smtClean="0"/>
              <a:t>alcon Security's 3D printing</a:t>
            </a:r>
            <a:r>
              <a:rPr lang="en-US" dirty="0" smtClean="0"/>
              <a:t> problem.  What are risks? Should they</a:t>
            </a:r>
            <a:r>
              <a:rPr lang="en-US" baseline="0" dirty="0" smtClean="0"/>
              <a:t> proceed?</a:t>
            </a:r>
            <a:endParaRPr lang="en-US" dirty="0"/>
          </a:p>
        </p:txBody>
      </p:sp>
      <p:sp>
        <p:nvSpPr>
          <p:cNvPr id="4" name="Slide Number Placeholder 3"/>
          <p:cNvSpPr>
            <a:spLocks noGrp="1"/>
          </p:cNvSpPr>
          <p:nvPr>
            <p:ph type="sldNum" sz="quarter" idx="5"/>
          </p:nvPr>
        </p:nvSpPr>
        <p:spPr/>
        <p:txBody>
          <a:bodyPr/>
          <a:lstStyle/>
          <a:p>
            <a:pPr>
              <a:defRPr/>
            </a:pPr>
            <a:fld id="{CB7E4560-AA71-4105-9001-256623D1B9FE}" type="slidenum">
              <a:rPr lang="en-US" smtClean="0"/>
              <a:pPr>
                <a:defRPr/>
              </a:pPr>
              <a:t>17</a:t>
            </a:fld>
            <a:endParaRPr lang="en-US" dirty="0"/>
          </a:p>
        </p:txBody>
      </p:sp>
    </p:spTree>
    <p:extLst>
      <p:ext uri="{BB962C8B-B14F-4D97-AF65-F5344CB8AC3E}">
        <p14:creationId xmlns:p14="http://schemas.microsoft.com/office/powerpoint/2010/main" xmlns="" val="11972078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lstStyle/>
          <a:p>
            <a:pPr marL="162175" indent="-162175" fontAlgn="auto">
              <a:spcBef>
                <a:spcPts val="0"/>
              </a:spcBef>
              <a:spcAft>
                <a:spcPts val="0"/>
              </a:spcAft>
              <a:buFont typeface="Arial" pitchFamily="34" charset="0"/>
              <a:buChar char="•"/>
              <a:defRPr/>
            </a:pPr>
            <a:r>
              <a:rPr lang="en-US" dirty="0" smtClean="0"/>
              <a:t>One in two recent college graduates either unemployed or underemployed, but, not in all job categories. </a:t>
            </a:r>
          </a:p>
          <a:p>
            <a:pPr marL="162175" indent="-162175" fontAlgn="auto">
              <a:spcBef>
                <a:spcPts val="0"/>
              </a:spcBef>
              <a:spcAft>
                <a:spcPts val="0"/>
              </a:spcAft>
              <a:buFont typeface="Arial" pitchFamily="34" charset="0"/>
              <a:buChar char="•"/>
              <a:defRPr/>
            </a:pPr>
            <a:r>
              <a:rPr lang="en-US" dirty="0" smtClean="0"/>
              <a:t>Will these trends</a:t>
            </a:r>
            <a:r>
              <a:rPr lang="en-US" baseline="0" dirty="0" smtClean="0"/>
              <a:t> change over the next 20 years?</a:t>
            </a:r>
            <a:endParaRPr lang="en-US" dirty="0" smtClean="0"/>
          </a:p>
        </p:txBody>
      </p:sp>
      <p:sp>
        <p:nvSpPr>
          <p:cNvPr id="2253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0143603-2E60-4A8D-B18A-889CCDCD238F}" type="slidenum">
              <a:rPr lang="en-US">
                <a:cs typeface="Arial" charset="0"/>
              </a:rPr>
              <a:pPr fontAlgn="base">
                <a:spcBef>
                  <a:spcPct val="0"/>
                </a:spcBef>
                <a:spcAft>
                  <a:spcPct val="0"/>
                </a:spcAft>
              </a:pPr>
              <a:t>18</a:t>
            </a:fld>
            <a:endParaRPr lang="en-US" dirty="0">
              <a:cs typeface="Arial" charset="0"/>
            </a:endParaRPr>
          </a:p>
        </p:txBody>
      </p:sp>
    </p:spTree>
    <p:extLst>
      <p:ext uri="{BB962C8B-B14F-4D97-AF65-F5344CB8AC3E}">
        <p14:creationId xmlns:p14="http://schemas.microsoft.com/office/powerpoint/2010/main" xmlns="" val="8436385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lstStyle/>
          <a:p>
            <a:pPr marL="162175" marR="0" indent="-162175"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smtClean="0"/>
              <a:t>This figure </a:t>
            </a:r>
            <a:r>
              <a:rPr lang="en-IN" sz="1200" kern="1200" dirty="0" smtClean="0">
                <a:solidFill>
                  <a:schemeClr val="tx1"/>
                </a:solidFill>
                <a:effectLst/>
                <a:latin typeface="Arial" panose="020B0604020202020204" pitchFamily="34" charset="0"/>
                <a:ea typeface="+mn-ea"/>
                <a:cs typeface="+mn-cs"/>
              </a:rPr>
              <a:t>shows tradable jobs, it puts an end to the myth that all the good computer jobs have gone overseas.</a:t>
            </a:r>
            <a:endParaRPr lang="en-US" dirty="0" smtClean="0"/>
          </a:p>
        </p:txBody>
      </p:sp>
      <p:sp>
        <p:nvSpPr>
          <p:cNvPr id="2253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0143603-2E60-4A8D-B18A-889CCDCD238F}" type="slidenum">
              <a:rPr lang="en-US">
                <a:cs typeface="Arial" charset="0"/>
              </a:rPr>
              <a:pPr fontAlgn="base">
                <a:spcBef>
                  <a:spcPct val="0"/>
                </a:spcBef>
                <a:spcAft>
                  <a:spcPct val="0"/>
                </a:spcAft>
              </a:pPr>
              <a:t>19</a:t>
            </a:fld>
            <a:endParaRPr lang="en-US" dirty="0">
              <a:cs typeface="Arial" charset="0"/>
            </a:endParaRPr>
          </a:p>
        </p:txBody>
      </p:sp>
    </p:spTree>
    <p:extLst>
      <p:ext uri="{BB962C8B-B14F-4D97-AF65-F5344CB8AC3E}">
        <p14:creationId xmlns:p14="http://schemas.microsoft.com/office/powerpoint/2010/main" xmlns="" val="843638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kern="1200" dirty="0" smtClean="0">
                <a:solidFill>
                  <a:schemeClr val="tx1"/>
                </a:solidFill>
                <a:effectLst/>
                <a:latin typeface="Arial" panose="020B0604020202020204" pitchFamily="34" charset="0"/>
                <a:ea typeface="+mn-ea"/>
                <a:cs typeface="+mn-cs"/>
              </a:rPr>
              <a:t>Figure 1-6 shows the U.S. Bureau of Labor Statistics recent job projections for business managers, computer and information technology, and other business occupations for the years 2012 to 2022. Growth rates of all information systems related jobs are above the 11 percent average for all occupations.</a:t>
            </a:r>
            <a:r>
              <a:rPr lang="en-US" dirty="0" smtClean="0">
                <a:effectLst/>
              </a:rPr>
              <a:t> </a:t>
            </a:r>
            <a:r>
              <a:rPr lang="en-IN" sz="1200" kern="1200" dirty="0" smtClean="0">
                <a:solidFill>
                  <a:schemeClr val="tx1"/>
                </a:solidFill>
                <a:effectLst/>
                <a:latin typeface="Arial" panose="020B0604020202020204" pitchFamily="34" charset="0"/>
                <a:ea typeface="+mn-ea"/>
                <a:cs typeface="+mn-cs"/>
              </a:rPr>
              <a:t>Bureau of Labor Statistics, “Computer Systems Analysts,” </a:t>
            </a:r>
            <a:r>
              <a:rPr lang="en-IN" sz="1200" i="1" kern="1200" dirty="0" smtClean="0">
                <a:solidFill>
                  <a:schemeClr val="tx1"/>
                </a:solidFill>
                <a:effectLst/>
                <a:latin typeface="Arial" panose="020B0604020202020204" pitchFamily="34" charset="0"/>
                <a:ea typeface="+mn-ea"/>
                <a:cs typeface="+mn-cs"/>
              </a:rPr>
              <a:t>Occupational Outlook Handbook,</a:t>
            </a:r>
            <a:r>
              <a:rPr lang="en-IN" sz="1200" kern="1200" dirty="0" smtClean="0">
                <a:solidFill>
                  <a:schemeClr val="tx1"/>
                </a:solidFill>
                <a:effectLst/>
                <a:latin typeface="Arial" panose="020B0604020202020204" pitchFamily="34" charset="0"/>
                <a:ea typeface="+mn-ea"/>
                <a:cs typeface="+mn-cs"/>
              </a:rPr>
              <a:t> accessed April 16, 2015, </a:t>
            </a:r>
            <a:r>
              <a:rPr lang="en-IN" sz="1200" i="1" kern="1200" dirty="0" smtClean="0">
                <a:solidFill>
                  <a:schemeClr val="tx1"/>
                </a:solidFill>
                <a:effectLst/>
                <a:latin typeface="Arial" panose="020B0604020202020204" pitchFamily="34" charset="0"/>
                <a:ea typeface="+mn-ea"/>
                <a:cs typeface="+mn-cs"/>
              </a:rPr>
              <a:t>www.bls.gov/ooh.</a:t>
            </a:r>
            <a:endParaRPr lang="en-US" sz="1200" kern="1200" dirty="0" smtClean="0">
              <a:solidFill>
                <a:schemeClr val="tx1"/>
              </a:solidFill>
              <a:effectLst/>
              <a:latin typeface="Arial" panose="020B0604020202020204"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048D2DD8-EFBF-4318-B46D-368676275967}" type="slidenum">
              <a:rPr lang="en-US" smtClean="0"/>
              <a:pPr/>
              <a:t>20</a:t>
            </a:fld>
            <a:endParaRPr lang="en-US" dirty="0"/>
          </a:p>
        </p:txBody>
      </p:sp>
    </p:spTree>
    <p:extLst>
      <p:ext uri="{BB962C8B-B14F-4D97-AF65-F5344CB8AC3E}">
        <p14:creationId xmlns:p14="http://schemas.microsoft.com/office/powerpoint/2010/main" xmlns="" val="27031475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noFill/>
          <a:ln>
            <a:solidFill>
              <a:srgbClr val="000000"/>
            </a:solidFill>
            <a:miter lim="800000"/>
            <a:headEnd/>
            <a:tailEnd/>
          </a:ln>
        </p:spPr>
      </p:sp>
      <p:sp>
        <p:nvSpPr>
          <p:cNvPr id="24578"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a:spcBef>
                <a:spcPct val="0"/>
              </a:spcBef>
              <a:buFontTx/>
              <a:buChar char="•"/>
            </a:pPr>
            <a:r>
              <a:rPr lang="en-US" dirty="0" smtClean="0"/>
              <a:t>Ethics Guides help students to think about ethical dilemmas and clarify their values so they ca</a:t>
            </a:r>
            <a:r>
              <a:rPr lang="en-US" baseline="0" dirty="0" smtClean="0"/>
              <a:t>n</a:t>
            </a:r>
            <a:r>
              <a:rPr lang="en-US" dirty="0" smtClean="0"/>
              <a:t> respond appropriately to</a:t>
            </a:r>
            <a:r>
              <a:rPr lang="en-US" baseline="0" dirty="0" smtClean="0"/>
              <a:t> </a:t>
            </a:r>
            <a:r>
              <a:rPr lang="en-US" dirty="0" smtClean="0"/>
              <a:t>ethical challenges.</a:t>
            </a:r>
          </a:p>
        </p:txBody>
      </p:sp>
      <p:sp>
        <p:nvSpPr>
          <p:cNvPr id="2457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3732D6D-B7A2-4465-88E4-71419320E235}" type="slidenum">
              <a:rPr lang="en-US">
                <a:cs typeface="Arial" charset="0"/>
              </a:rPr>
              <a:pPr fontAlgn="base">
                <a:spcBef>
                  <a:spcPct val="0"/>
                </a:spcBef>
                <a:spcAft>
                  <a:spcPct val="0"/>
                </a:spcAft>
              </a:pPr>
              <a:t>21</a:t>
            </a:fld>
            <a:endParaRPr lang="en-US" dirty="0">
              <a:cs typeface="Arial" charset="0"/>
            </a:endParaRPr>
          </a:p>
        </p:txBody>
      </p:sp>
    </p:spTree>
    <p:extLst>
      <p:ext uri="{BB962C8B-B14F-4D97-AF65-F5344CB8AC3E}">
        <p14:creationId xmlns:p14="http://schemas.microsoft.com/office/powerpoint/2010/main" xmlns="" val="28383199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Arial" panose="020B0604020202020204" pitchFamily="34" charset="0"/>
                <a:ea typeface="+mn-ea"/>
                <a:cs typeface="+mn-cs"/>
              </a:rPr>
              <a:t>Take a few minutes to browse Alibaba.com and look at some examples of products that are for sale on the site. What are some of the logistical differences between buying something on Alibaba.com and buying something on Amazon.com?</a:t>
            </a:r>
          </a:p>
          <a:p>
            <a:endParaRPr lang="en-US" dirty="0"/>
          </a:p>
        </p:txBody>
      </p:sp>
      <p:sp>
        <p:nvSpPr>
          <p:cNvPr id="4" name="Slide Number Placeholder 3"/>
          <p:cNvSpPr>
            <a:spLocks noGrp="1"/>
          </p:cNvSpPr>
          <p:nvPr>
            <p:ph type="sldNum" sz="quarter" idx="10"/>
          </p:nvPr>
        </p:nvSpPr>
        <p:spPr/>
        <p:txBody>
          <a:bodyPr/>
          <a:lstStyle/>
          <a:p>
            <a:fld id="{048D2DD8-EFBF-4318-B46D-368676275967}" type="slidenum">
              <a:rPr lang="en-US" smtClean="0"/>
              <a:pPr/>
              <a:t>22</a:t>
            </a:fld>
            <a:endParaRPr lang="en-US" dirty="0"/>
          </a:p>
        </p:txBody>
      </p:sp>
    </p:spTree>
    <p:extLst>
      <p:ext uri="{BB962C8B-B14F-4D97-AF65-F5344CB8AC3E}">
        <p14:creationId xmlns:p14="http://schemas.microsoft.com/office/powerpoint/2010/main" xmlns="" val="24492145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p:txBody>
          <a:bodyPr/>
          <a:lstStyle/>
          <a:p>
            <a:pPr>
              <a:defRPr/>
            </a:pPr>
            <a:fld id="{49F7D904-AA7A-4A58-8F35-04D2C01E342B}" type="slidenum">
              <a:rPr lang="en-US" smtClean="0"/>
              <a:pPr>
                <a:defRPr/>
              </a:pPr>
              <a:t>24</a:t>
            </a:fld>
            <a:endParaRPr lang="en-US" dirty="0" smtClean="0"/>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xmlns="" val="3119928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smtClean="0">
                <a:solidFill>
                  <a:schemeClr val="tx1"/>
                </a:solidFill>
                <a:effectLst/>
                <a:latin typeface="Arial" panose="020B0604020202020204" pitchFamily="34" charset="0"/>
                <a:ea typeface="+mn-ea"/>
                <a:cs typeface="+mn-cs"/>
              </a:rPr>
              <a:t>Chapter Preview</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Arial" panose="020B0604020202020204" pitchFamily="34" charset="0"/>
                <a:ea typeface="+mn-ea"/>
                <a:cs typeface="+mn-cs"/>
              </a:rPr>
              <a:t>It begins by discussing the key skills that s</a:t>
            </a:r>
            <a:r>
              <a:rPr lang="en-US" sz="1200" kern="1200" baseline="0" dirty="0" smtClean="0">
                <a:solidFill>
                  <a:schemeClr val="tx1"/>
                </a:solidFill>
                <a:effectLst/>
                <a:latin typeface="Arial" panose="020B0604020202020204" pitchFamily="34" charset="0"/>
                <a:ea typeface="+mn-ea"/>
                <a:cs typeface="+mn-cs"/>
              </a:rPr>
              <a:t>tudents</a:t>
            </a:r>
            <a:r>
              <a:rPr lang="en-US" sz="1200" kern="1200" dirty="0" smtClean="0">
                <a:solidFill>
                  <a:schemeClr val="tx1"/>
                </a:solidFill>
                <a:effectLst/>
                <a:latin typeface="Arial" panose="020B0604020202020204" pitchFamily="34" charset="0"/>
                <a:ea typeface="+mn-ea"/>
                <a:cs typeface="+mn-cs"/>
              </a:rPr>
              <a:t> need and explains</a:t>
            </a:r>
            <a:r>
              <a:rPr lang="en-US" sz="1200" kern="1200" baseline="0" dirty="0" smtClean="0">
                <a:solidFill>
                  <a:schemeClr val="tx1"/>
                </a:solidFill>
                <a:effectLst/>
                <a:latin typeface="Arial" panose="020B0604020202020204" pitchFamily="34" charset="0"/>
                <a:ea typeface="+mn-ea"/>
                <a:cs typeface="+mn-cs"/>
              </a:rPr>
              <a:t> </a:t>
            </a:r>
            <a:r>
              <a:rPr lang="en-US" sz="1200" kern="1200" dirty="0" smtClean="0">
                <a:solidFill>
                  <a:schemeClr val="tx1"/>
                </a:solidFill>
                <a:effectLst/>
                <a:latin typeface="Arial" panose="020B0604020202020204" pitchFamily="34" charset="0"/>
                <a:ea typeface="+mn-ea"/>
                <a:cs typeface="+mn-cs"/>
              </a:rPr>
              <a:t>why this course is the best course for teaching those key skills.</a:t>
            </a:r>
            <a:r>
              <a:rPr lang="en-US" sz="1200" kern="1200" baseline="0" dirty="0" smtClean="0">
                <a:solidFill>
                  <a:schemeClr val="tx1"/>
                </a:solidFill>
                <a:effectLst/>
                <a:latin typeface="Arial" panose="020B0604020202020204" pitchFamily="34" charset="0"/>
                <a:ea typeface="+mn-ea"/>
                <a:cs typeface="+mn-cs"/>
              </a:rPr>
              <a:t> The d</a:t>
            </a:r>
            <a:r>
              <a:rPr lang="en-US" sz="1200" kern="1200" dirty="0" smtClean="0">
                <a:solidFill>
                  <a:schemeClr val="tx1"/>
                </a:solidFill>
                <a:effectLst/>
                <a:latin typeface="Arial" panose="020B0604020202020204" pitchFamily="34" charset="0"/>
                <a:ea typeface="+mn-ea"/>
                <a:cs typeface="+mn-cs"/>
              </a:rPr>
              <a:t>iscussion of </a:t>
            </a:r>
            <a:r>
              <a:rPr lang="en-IN" sz="1200" kern="1200" dirty="0" smtClean="0">
                <a:solidFill>
                  <a:schemeClr val="tx1"/>
                </a:solidFill>
                <a:effectLst/>
                <a:latin typeface="Arial" panose="020B0604020202020204" pitchFamily="34" charset="0"/>
                <a:ea typeface="+mn-ea"/>
                <a:cs typeface="+mn-cs"/>
              </a:rPr>
              <a:t>how important this class will be to your career, is</a:t>
            </a:r>
            <a:r>
              <a:rPr lang="en-IN" sz="1200" kern="1200" baseline="0" dirty="0" smtClean="0">
                <a:solidFill>
                  <a:schemeClr val="tx1"/>
                </a:solidFill>
                <a:effectLst/>
                <a:latin typeface="Arial" panose="020B0604020202020204" pitchFamily="34" charset="0"/>
                <a:ea typeface="+mn-ea"/>
                <a:cs typeface="+mn-cs"/>
              </a:rPr>
              <a:t> followed by</a:t>
            </a:r>
            <a:r>
              <a:rPr lang="en-IN" sz="1200" kern="1200" dirty="0" smtClean="0">
                <a:solidFill>
                  <a:schemeClr val="tx1"/>
                </a:solidFill>
                <a:effectLst/>
                <a:latin typeface="Arial" panose="020B0604020202020204" pitchFamily="34" charset="0"/>
                <a:ea typeface="+mn-ea"/>
                <a:cs typeface="+mn-cs"/>
              </a:rPr>
              <a:t> discussions of fundamental concepts. The</a:t>
            </a:r>
            <a:r>
              <a:rPr lang="en-IN" sz="1200" kern="1200" baseline="0" dirty="0" smtClean="0">
                <a:solidFill>
                  <a:schemeClr val="tx1"/>
                </a:solidFill>
                <a:effectLst/>
                <a:latin typeface="Arial" panose="020B0604020202020204" pitchFamily="34" charset="0"/>
                <a:ea typeface="+mn-ea"/>
                <a:cs typeface="+mn-cs"/>
              </a:rPr>
              <a:t> chapter</a:t>
            </a:r>
            <a:r>
              <a:rPr lang="en-IN" sz="1200" kern="1200" dirty="0" smtClean="0">
                <a:solidFill>
                  <a:schemeClr val="tx1"/>
                </a:solidFill>
                <a:effectLst/>
                <a:latin typeface="Arial" panose="020B0604020202020204" pitchFamily="34" charset="0"/>
                <a:ea typeface="+mn-ea"/>
                <a:cs typeface="+mn-cs"/>
              </a:rPr>
              <a:t> wraps up with some practice on one of the key skills students need to learn.</a:t>
            </a:r>
          </a:p>
          <a:p>
            <a:pPr marL="0" marR="0" indent="0" algn="l" defTabSz="914400" rtl="0" eaLnBrk="1" fontAlgn="auto" latinLnBrk="0" hangingPunct="1">
              <a:lnSpc>
                <a:spcPct val="100000"/>
              </a:lnSpc>
              <a:spcBef>
                <a:spcPts val="0"/>
              </a:spcBef>
              <a:spcAft>
                <a:spcPts val="0"/>
              </a:spcAft>
              <a:buClrTx/>
              <a:buSzTx/>
              <a:buFontTx/>
              <a:buNone/>
              <a:tabLst/>
              <a:defRPr/>
            </a:pPr>
            <a:r>
              <a:rPr lang="en-IN" sz="1200" kern="1200" dirty="0" smtClean="0">
                <a:solidFill>
                  <a:schemeClr val="tx1"/>
                </a:solidFill>
                <a:effectLst/>
                <a:latin typeface="Arial" panose="020B0604020202020204" pitchFamily="34" charset="0"/>
                <a:ea typeface="+mn-ea"/>
                <a:cs typeface="+mn-cs"/>
              </a:rPr>
              <a:t> </a:t>
            </a:r>
            <a:r>
              <a:rPr lang="en-US" sz="1200" b="0" kern="1200" dirty="0" smtClean="0">
                <a:solidFill>
                  <a:schemeClr val="tx1"/>
                </a:solidFill>
                <a:effectLst/>
                <a:latin typeface="Arial" panose="020B0604020202020204" pitchFamily="34" charset="0"/>
                <a:ea typeface="+mn-ea"/>
                <a:cs typeface="+mn-cs"/>
              </a:rPr>
              <a:t>•</a:t>
            </a:r>
            <a:r>
              <a:rPr lang="en-IN" sz="1200" kern="1200" dirty="0" smtClean="0">
                <a:solidFill>
                  <a:schemeClr val="tx1"/>
                </a:solidFill>
                <a:effectLst/>
                <a:latin typeface="Arial" panose="020B0604020202020204" pitchFamily="34" charset="0"/>
                <a:ea typeface="+mn-ea"/>
                <a:cs typeface="+mn-cs"/>
              </a:rPr>
              <a:t> Optional:  CE1: Collaboration Information Systems for Decision Making, Problem Solving, and Project Management</a:t>
            </a:r>
            <a:endParaRPr lang="en-US" sz="1200" kern="1200" dirty="0" smtClean="0">
              <a:solidFill>
                <a:schemeClr val="tx1"/>
              </a:solidFill>
              <a:effectLst/>
              <a:latin typeface="Arial" panose="020B0604020202020204"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048D2DD8-EFBF-4318-B46D-368676275967}" type="slidenum">
              <a:rPr lang="en-US" smtClean="0"/>
              <a:pPr/>
              <a:t>4</a:t>
            </a:fld>
            <a:endParaRPr lang="en-US" dirty="0"/>
          </a:p>
        </p:txBody>
      </p:sp>
    </p:spTree>
    <p:extLst>
      <p:ext uri="{BB962C8B-B14F-4D97-AF65-F5344CB8AC3E}">
        <p14:creationId xmlns:p14="http://schemas.microsoft.com/office/powerpoint/2010/main" xmlns="" val="6629719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Identify</a:t>
            </a:r>
            <a:r>
              <a:rPr lang="en-US" baseline="0" dirty="0" smtClean="0"/>
              <a:t> IS components of your university's online registration system.</a:t>
            </a:r>
          </a:p>
          <a:p>
            <a:pPr marL="171450" indent="-171450">
              <a:buFont typeface="Arial" panose="020B0604020202020204" pitchFamily="34" charset="0"/>
              <a:buChar char="•"/>
            </a:pPr>
            <a:r>
              <a:rPr lang="en-US" baseline="0" dirty="0" smtClean="0"/>
              <a:t>This framework appears throughout the textbook.</a:t>
            </a:r>
            <a:endParaRPr lang="en-US" dirty="0"/>
          </a:p>
        </p:txBody>
      </p:sp>
      <p:sp>
        <p:nvSpPr>
          <p:cNvPr id="4" name="Slide Number Placeholder 3"/>
          <p:cNvSpPr>
            <a:spLocks noGrp="1"/>
          </p:cNvSpPr>
          <p:nvPr>
            <p:ph type="sldNum" sz="quarter" idx="10"/>
          </p:nvPr>
        </p:nvSpPr>
        <p:spPr/>
        <p:txBody>
          <a:bodyPr/>
          <a:lstStyle/>
          <a:p>
            <a:fld id="{E4399120-5AED-40CE-B29F-0B6F03E6C800}" type="slidenum">
              <a:rPr lang="en-US" smtClean="0"/>
              <a:pPr/>
              <a:t>26</a:t>
            </a:fld>
            <a:endParaRPr lang="en-US" dirty="0"/>
          </a:p>
        </p:txBody>
      </p:sp>
    </p:spTree>
    <p:extLst>
      <p:ext uri="{BB962C8B-B14F-4D97-AF65-F5344CB8AC3E}">
        <p14:creationId xmlns:p14="http://schemas.microsoft.com/office/powerpoint/2010/main" xmlns="" val="35969943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ln/>
        </p:spPr>
      </p:sp>
      <p:sp>
        <p:nvSpPr>
          <p:cNvPr id="40962" name="Notes Placeholder 2"/>
          <p:cNvSpPr>
            <a:spLocks noGrp="1"/>
          </p:cNvSpPr>
          <p:nvPr>
            <p:ph type="body" idx="1"/>
          </p:nvPr>
        </p:nvSpPr>
        <p:spPr>
          <a:noFill/>
          <a:ln/>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It’s only data until </a:t>
            </a:r>
            <a:r>
              <a:rPr lang="en-US" sz="1200" kern="1200" dirty="0" smtClean="0">
                <a:solidFill>
                  <a:schemeClr val="tx1"/>
                </a:solidFill>
                <a:effectLst/>
                <a:latin typeface="Arial" panose="020B0604020202020204" pitchFamily="34" charset="0"/>
                <a:ea typeface="+mn-ea"/>
                <a:cs typeface="+mn-cs"/>
              </a:rPr>
              <a:t>you or some other human take</a:t>
            </a:r>
            <a:r>
              <a:rPr lang="en-US" sz="1200" kern="1200" baseline="0" dirty="0" smtClean="0">
                <a:solidFill>
                  <a:schemeClr val="tx1"/>
                </a:solidFill>
                <a:effectLst/>
                <a:latin typeface="Arial" panose="020B0604020202020204" pitchFamily="34" charset="0"/>
                <a:ea typeface="+mn-ea"/>
                <a:cs typeface="+mn-cs"/>
              </a:rPr>
              <a:t> it</a:t>
            </a:r>
            <a:r>
              <a:rPr lang="en-US" sz="1200" kern="1200" dirty="0" smtClean="0">
                <a:solidFill>
                  <a:schemeClr val="tx1"/>
                </a:solidFill>
                <a:effectLst/>
                <a:latin typeface="Arial" panose="020B0604020202020204" pitchFamily="34" charset="0"/>
                <a:ea typeface="+mn-ea"/>
                <a:cs typeface="+mn-cs"/>
              </a:rPr>
              <a:t> into your mind and are informed by it.</a:t>
            </a:r>
          </a:p>
          <a:p>
            <a:endParaRPr lang="en-US" dirty="0" smtClean="0"/>
          </a:p>
        </p:txBody>
      </p:sp>
      <p:sp>
        <p:nvSpPr>
          <p:cNvPr id="4" name="Slide Number Placeholder 3"/>
          <p:cNvSpPr>
            <a:spLocks noGrp="1"/>
          </p:cNvSpPr>
          <p:nvPr>
            <p:ph type="sldNum" sz="quarter" idx="5"/>
          </p:nvPr>
        </p:nvSpPr>
        <p:spPr/>
        <p:txBody>
          <a:bodyPr/>
          <a:lstStyle/>
          <a:p>
            <a:pPr>
              <a:defRPr/>
            </a:pPr>
            <a:fld id="{5005F94F-3A45-4EF8-97DA-9C3281402CB8}" type="slidenum">
              <a:rPr lang="en-US" smtClean="0"/>
              <a:pPr>
                <a:defRPr/>
              </a:pPr>
              <a:t>27</a:t>
            </a:fld>
            <a:endParaRPr lang="en-US" dirty="0"/>
          </a:p>
        </p:txBody>
      </p:sp>
    </p:spTree>
    <p:extLst>
      <p:ext uri="{BB962C8B-B14F-4D97-AF65-F5344CB8AC3E}">
        <p14:creationId xmlns:p14="http://schemas.microsoft.com/office/powerpoint/2010/main" xmlns="" val="32957615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p:txBody>
          <a:bodyPr/>
          <a:lstStyle/>
          <a:p>
            <a:pPr>
              <a:defRPr/>
            </a:pPr>
            <a:fld id="{B2457ED4-C465-49D8-B8AF-6BC4676AD260}" type="slidenum">
              <a:rPr lang="en-US" smtClean="0"/>
              <a:pPr>
                <a:defRPr/>
              </a:pPr>
              <a:t>28</a:t>
            </a:fld>
            <a:endParaRPr lang="en-US" dirty="0" smtClean="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xmlns="" val="10220891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p:txBody>
          <a:bodyPr/>
          <a:lstStyle/>
          <a:p>
            <a:pPr>
              <a:defRPr/>
            </a:pPr>
            <a:fld id="{E33D0F16-5D3F-4273-9DDF-0B29DD56C95A}" type="slidenum">
              <a:rPr lang="en-US" smtClean="0"/>
              <a:pPr>
                <a:defRPr/>
              </a:pPr>
              <a:t>29</a:t>
            </a:fld>
            <a:endParaRPr lang="en-US" dirty="0" smtClean="0"/>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xmlns="" val="22853095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p:txBody>
          <a:bodyPr/>
          <a:lstStyle/>
          <a:p>
            <a:pPr>
              <a:defRPr/>
            </a:pPr>
            <a:fld id="{0CED0D05-0DBD-47BC-9F8D-6B79B97EB9EE}" type="slidenum">
              <a:rPr lang="en-US" smtClean="0"/>
              <a:pPr>
                <a:defRPr/>
              </a:pPr>
              <a:t>30</a:t>
            </a:fld>
            <a:endParaRPr lang="en-US" dirty="0" smtClean="0"/>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a:ln/>
        </p:spPr>
        <p:txBody>
          <a:bodyPr/>
          <a:lstStyle/>
          <a:p>
            <a:pPr marL="171450" indent="-171450" eaLnBrk="1" hangingPunct="1">
              <a:buFont typeface="Arial" panose="020B0604020202020204" pitchFamily="34" charset="0"/>
              <a:buChar char="•"/>
            </a:pPr>
            <a:r>
              <a:rPr lang="en-US" dirty="0" smtClean="0"/>
              <a:t>Chapter 3 addresses the relationship between information systems and strategy in more depth.</a:t>
            </a:r>
          </a:p>
          <a:p>
            <a:pPr marL="171450" indent="-171450" eaLnBrk="1" hangingPunct="1">
              <a:buFont typeface="Arial" panose="020B0604020202020204" pitchFamily="34" charset="0"/>
              <a:buChar char="•"/>
            </a:pPr>
            <a:r>
              <a:rPr lang="en-US" dirty="0" smtClean="0"/>
              <a:t>Chapter 8 addresses social media and strategy specifically.</a:t>
            </a:r>
          </a:p>
        </p:txBody>
      </p:sp>
    </p:spTree>
    <p:extLst>
      <p:ext uri="{BB962C8B-B14F-4D97-AF65-F5344CB8AC3E}">
        <p14:creationId xmlns:p14="http://schemas.microsoft.com/office/powerpoint/2010/main" xmlns="" val="18010338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t>One technique for creating memorable, strong passwords is to base them on the first letter of the words in a phrase.</a:t>
            </a: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048D2DD8-EFBF-4318-B46D-368676275967}" type="slidenum">
              <a:rPr lang="en-US" smtClean="0"/>
              <a:pPr/>
              <a:t>31</a:t>
            </a:fld>
            <a:endParaRPr lang="en-US" dirty="0"/>
          </a:p>
        </p:txBody>
      </p:sp>
    </p:spTree>
    <p:extLst>
      <p:ext uri="{BB962C8B-B14F-4D97-AF65-F5344CB8AC3E}">
        <p14:creationId xmlns:p14="http://schemas.microsoft.com/office/powerpoint/2010/main" xmlns="" val="23775085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are a protector of your</a:t>
            </a:r>
            <a:r>
              <a:rPr lang="en-US" baseline="0" dirty="0" smtClean="0"/>
              <a:t> employer's information system, customer, supplier, and your personal data.</a:t>
            </a:r>
            <a:endParaRPr lang="en-US" dirty="0"/>
          </a:p>
        </p:txBody>
      </p:sp>
      <p:sp>
        <p:nvSpPr>
          <p:cNvPr id="4" name="Slide Number Placeholder 3"/>
          <p:cNvSpPr>
            <a:spLocks noGrp="1"/>
          </p:cNvSpPr>
          <p:nvPr>
            <p:ph type="sldNum" sz="quarter" idx="10"/>
          </p:nvPr>
        </p:nvSpPr>
        <p:spPr/>
        <p:txBody>
          <a:bodyPr/>
          <a:lstStyle/>
          <a:p>
            <a:fld id="{E4399120-5AED-40CE-B29F-0B6F03E6C800}" type="slidenum">
              <a:rPr lang="en-US" smtClean="0"/>
              <a:pPr/>
              <a:t>32</a:t>
            </a:fld>
            <a:endParaRPr lang="en-US" dirty="0"/>
          </a:p>
        </p:txBody>
      </p:sp>
    </p:spTree>
    <p:extLst>
      <p:ext uri="{BB962C8B-B14F-4D97-AF65-F5344CB8AC3E}">
        <p14:creationId xmlns:p14="http://schemas.microsoft.com/office/powerpoint/2010/main" xmlns="" val="26273641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impact will these have new products and services? Structure of organizations? Nature of work and education? Personal privacy? Personal relationships?</a:t>
            </a:r>
            <a:endParaRPr lang="en-US" dirty="0" smtClean="0"/>
          </a:p>
        </p:txBody>
      </p:sp>
      <p:sp>
        <p:nvSpPr>
          <p:cNvPr id="4" name="Slide Number Placeholder 3"/>
          <p:cNvSpPr>
            <a:spLocks noGrp="1"/>
          </p:cNvSpPr>
          <p:nvPr>
            <p:ph type="sldNum" sz="quarter" idx="10"/>
          </p:nvPr>
        </p:nvSpPr>
        <p:spPr/>
        <p:txBody>
          <a:bodyPr/>
          <a:lstStyle/>
          <a:p>
            <a:fld id="{048D2DD8-EFBF-4318-B46D-368676275967}" type="slidenum">
              <a:rPr lang="en-US" smtClean="0"/>
              <a:pPr/>
              <a:t>33</a:t>
            </a:fld>
            <a:endParaRPr lang="en-US" dirty="0"/>
          </a:p>
        </p:txBody>
      </p:sp>
    </p:spTree>
    <p:extLst>
      <p:ext uri="{BB962C8B-B14F-4D97-AF65-F5344CB8AC3E}">
        <p14:creationId xmlns:p14="http://schemas.microsoft.com/office/powerpoint/2010/main" xmlns="" val="41198345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Use Kant’s categorical imperative, to</a:t>
            </a:r>
            <a:r>
              <a:rPr lang="en-US" baseline="0" dirty="0" smtClean="0"/>
              <a:t> e</a:t>
            </a:r>
            <a:r>
              <a:rPr lang="en-US" dirty="0" smtClean="0"/>
              <a:t>xplore ethical issues concerning deceptive data displays.</a:t>
            </a:r>
          </a:p>
          <a:p>
            <a:pPr marL="171450" indent="-171450">
              <a:buFont typeface="Arial" panose="020B0604020202020204" pitchFamily="34" charset="0"/>
              <a:buChar char="•"/>
            </a:pPr>
            <a:r>
              <a:rPr lang="en-US" dirty="0" smtClean="0"/>
              <a:t>Practice applying the difference between data and information.</a:t>
            </a:r>
          </a:p>
          <a:p>
            <a:pPr marL="171450" indent="-171450">
              <a:buFont typeface="Arial" panose="020B0604020202020204" pitchFamily="34" charset="0"/>
              <a:buChar char="•"/>
            </a:pPr>
            <a:r>
              <a:rPr lang="en-IN" sz="1200" kern="1200" dirty="0" smtClean="0">
                <a:solidFill>
                  <a:schemeClr val="tx1"/>
                </a:solidFill>
                <a:effectLst/>
                <a:latin typeface="Arial" panose="020B0604020202020204" pitchFamily="34" charset="0"/>
                <a:ea typeface="+mn-ea"/>
                <a:cs typeface="+mn-cs"/>
              </a:rPr>
              <a:t>Note the graph on the left</a:t>
            </a:r>
            <a:r>
              <a:rPr lang="en-IN" sz="1200" kern="1200" baseline="0" dirty="0" smtClean="0">
                <a:solidFill>
                  <a:schemeClr val="tx1"/>
                </a:solidFill>
                <a:effectLst/>
                <a:latin typeface="Arial" panose="020B0604020202020204" pitchFamily="34" charset="0"/>
                <a:ea typeface="+mn-ea"/>
                <a:cs typeface="+mn-cs"/>
              </a:rPr>
              <a:t> </a:t>
            </a:r>
            <a:r>
              <a:rPr lang="en-IN" sz="1200" kern="1200" dirty="0" smtClean="0">
                <a:solidFill>
                  <a:schemeClr val="tx1"/>
                </a:solidFill>
                <a:effectLst/>
                <a:latin typeface="Arial" panose="020B0604020202020204" pitchFamily="34" charset="0"/>
                <a:ea typeface="+mn-ea"/>
                <a:cs typeface="+mn-cs"/>
              </a:rPr>
              <a:t>has no quantitative labels on the vertical axis;</a:t>
            </a:r>
            <a:r>
              <a:rPr lang="en-IN" sz="1200" kern="1200" baseline="0" dirty="0" smtClean="0">
                <a:solidFill>
                  <a:schemeClr val="tx1"/>
                </a:solidFill>
                <a:effectLst/>
                <a:latin typeface="Arial" panose="020B0604020202020204" pitchFamily="34" charset="0"/>
                <a:ea typeface="+mn-ea"/>
                <a:cs typeface="+mn-cs"/>
              </a:rPr>
              <a:t> the vertical scale on the middle graph ranges only 20 units (20/6000=0.003%) which exaggerates insignificant variations; the scale of the last graph conceals variation in the data.</a:t>
            </a:r>
            <a:endParaRPr lang="en-US" dirty="0"/>
          </a:p>
        </p:txBody>
      </p:sp>
      <p:sp>
        <p:nvSpPr>
          <p:cNvPr id="4" name="Slide Number Placeholder 3"/>
          <p:cNvSpPr>
            <a:spLocks noGrp="1"/>
          </p:cNvSpPr>
          <p:nvPr>
            <p:ph type="sldNum" sz="quarter" idx="10"/>
          </p:nvPr>
        </p:nvSpPr>
        <p:spPr/>
        <p:txBody>
          <a:bodyPr/>
          <a:lstStyle/>
          <a:p>
            <a:fld id="{E4399120-5AED-40CE-B29F-0B6F03E6C800}" type="slidenum">
              <a:rPr lang="en-US" smtClean="0"/>
              <a:pPr/>
              <a:t>34</a:t>
            </a:fld>
            <a:endParaRPr lang="en-US" dirty="0"/>
          </a:p>
        </p:txBody>
      </p:sp>
    </p:spTree>
    <p:extLst>
      <p:ext uri="{BB962C8B-B14F-4D97-AF65-F5344CB8AC3E}">
        <p14:creationId xmlns:p14="http://schemas.microsoft.com/office/powerpoint/2010/main" xmlns="" val="34375635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a:t>
            </a:r>
            <a:r>
              <a:rPr lang="en-US" baseline="0" dirty="0" smtClean="0"/>
              <a:t> do</a:t>
            </a:r>
            <a:r>
              <a:rPr lang="en-US" dirty="0" smtClean="0"/>
              <a:t> you want other people behave?</a:t>
            </a:r>
            <a:endParaRPr lang="en-US" dirty="0"/>
          </a:p>
        </p:txBody>
      </p:sp>
      <p:sp>
        <p:nvSpPr>
          <p:cNvPr id="4" name="Slide Number Placeholder 3"/>
          <p:cNvSpPr>
            <a:spLocks noGrp="1"/>
          </p:cNvSpPr>
          <p:nvPr>
            <p:ph type="sldNum" sz="quarter" idx="10"/>
          </p:nvPr>
        </p:nvSpPr>
        <p:spPr/>
        <p:txBody>
          <a:bodyPr/>
          <a:lstStyle/>
          <a:p>
            <a:fld id="{E4399120-5AED-40CE-B29F-0B6F03E6C800}" type="slidenum">
              <a:rPr lang="en-US" smtClean="0"/>
              <a:pPr/>
              <a:t>35</a:t>
            </a:fld>
            <a:endParaRPr lang="en-US" dirty="0"/>
          </a:p>
        </p:txBody>
      </p:sp>
    </p:spTree>
    <p:extLst>
      <p:ext uri="{BB962C8B-B14F-4D97-AF65-F5344CB8AC3E}">
        <p14:creationId xmlns:p14="http://schemas.microsoft.com/office/powerpoint/2010/main" xmlns="" val="3107206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ea typeface="+mn-ea"/>
                <a:cs typeface="+mn-cs"/>
              </a:rPr>
              <a:t>What happens when those costs are essentially zero?</a:t>
            </a:r>
            <a:endParaRPr lang="en-US" dirty="0"/>
          </a:p>
        </p:txBody>
      </p:sp>
      <p:sp>
        <p:nvSpPr>
          <p:cNvPr id="4" name="Slide Number Placeholder 3"/>
          <p:cNvSpPr>
            <a:spLocks noGrp="1"/>
          </p:cNvSpPr>
          <p:nvPr>
            <p:ph type="sldNum" sz="quarter" idx="10"/>
          </p:nvPr>
        </p:nvSpPr>
        <p:spPr/>
        <p:txBody>
          <a:bodyPr/>
          <a:lstStyle/>
          <a:p>
            <a:fld id="{E4399120-5AED-40CE-B29F-0B6F03E6C800}" type="slidenum">
              <a:rPr lang="en-US" smtClean="0"/>
              <a:pPr/>
              <a:t>5</a:t>
            </a:fld>
            <a:endParaRPr lang="en-US" dirty="0"/>
          </a:p>
        </p:txBody>
      </p:sp>
    </p:spTree>
    <p:extLst>
      <p:ext uri="{BB962C8B-B14F-4D97-AF65-F5344CB8AC3E}">
        <p14:creationId xmlns:p14="http://schemas.microsoft.com/office/powerpoint/2010/main" xmlns="" val="16736341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Arial" panose="020B0604020202020204" pitchFamily="34" charset="0"/>
                <a:ea typeface="+mn-ea"/>
                <a:cs typeface="+mn-cs"/>
              </a:rPr>
              <a:t>Stealing cannot be a universal law. Lying is</a:t>
            </a:r>
            <a:r>
              <a:rPr lang="en-US" sz="1200" kern="1200" baseline="0" dirty="0" smtClean="0">
                <a:solidFill>
                  <a:schemeClr val="tx1"/>
                </a:solidFill>
                <a:effectLst/>
                <a:latin typeface="Arial" panose="020B0604020202020204" pitchFamily="34" charset="0"/>
                <a:ea typeface="+mn-ea"/>
                <a:cs typeface="+mn-cs"/>
              </a:rPr>
              <a:t> </a:t>
            </a:r>
            <a:r>
              <a:rPr lang="en-US" sz="1200" kern="1200" dirty="0" smtClean="0">
                <a:solidFill>
                  <a:schemeClr val="tx1"/>
                </a:solidFill>
                <a:effectLst/>
                <a:latin typeface="Arial" panose="020B0604020202020204" pitchFamily="34" charset="0"/>
                <a:ea typeface="+mn-ea"/>
                <a:cs typeface="+mn-cs"/>
              </a:rPr>
              <a:t>not consistent with the categorical imperative because if everyone lies, words are useless.</a:t>
            </a:r>
          </a:p>
          <a:p>
            <a:endParaRPr lang="en-US" dirty="0"/>
          </a:p>
        </p:txBody>
      </p:sp>
      <p:sp>
        <p:nvSpPr>
          <p:cNvPr id="4" name="Slide Number Placeholder 3"/>
          <p:cNvSpPr>
            <a:spLocks noGrp="1"/>
          </p:cNvSpPr>
          <p:nvPr>
            <p:ph type="sldNum" sz="quarter" idx="10"/>
          </p:nvPr>
        </p:nvSpPr>
        <p:spPr/>
        <p:txBody>
          <a:bodyPr/>
          <a:lstStyle/>
          <a:p>
            <a:fld id="{E4399120-5AED-40CE-B29F-0B6F03E6C800}" type="slidenum">
              <a:rPr lang="en-US" smtClean="0"/>
              <a:pPr/>
              <a:t>36</a:t>
            </a:fld>
            <a:endParaRPr lang="en-US" dirty="0"/>
          </a:p>
        </p:txBody>
      </p:sp>
    </p:spTree>
    <p:extLst>
      <p:ext uri="{BB962C8B-B14F-4D97-AF65-F5344CB8AC3E}">
        <p14:creationId xmlns:p14="http://schemas.microsoft.com/office/powerpoint/2010/main" xmlns="" val="15336017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p:cNvSpPr>
          <p:nvPr>
            <p:ph type="sldImg"/>
          </p:nvPr>
        </p:nvSpPr>
        <p:spPr>
          <a:ln/>
        </p:spPr>
      </p:sp>
      <p:sp>
        <p:nvSpPr>
          <p:cNvPr id="75778" name="Notes Placeholder 2"/>
          <p:cNvSpPr>
            <a:spLocks noGrp="1"/>
          </p:cNvSpPr>
          <p:nvPr>
            <p:ph type="body" idx="1"/>
          </p:nvPr>
        </p:nvSpPr>
        <p:spPr>
          <a:noFill/>
          <a:ln/>
        </p:spPr>
        <p:txBody>
          <a:bodyPr/>
          <a:lstStyle/>
          <a:p>
            <a:r>
              <a:rPr lang="en-US" dirty="0" smtClean="0"/>
              <a:t>GOALS</a:t>
            </a:r>
          </a:p>
          <a:p>
            <a:pPr marL="171450" indent="-171450">
              <a:buFont typeface="Arial" panose="020B0604020202020204" pitchFamily="34" charset="0"/>
              <a:buChar char="•"/>
            </a:pPr>
            <a:r>
              <a:rPr lang="en-US" dirty="0" smtClean="0"/>
              <a:t>Motivate students for study in this course and in others by reminding them of the need to prepare for jobs now. Employment will not necessarily be easy.</a:t>
            </a:r>
          </a:p>
          <a:p>
            <a:pPr marL="171450" indent="-171450">
              <a:buFont typeface="Arial" panose="020B0604020202020204" pitchFamily="34" charset="0"/>
              <a:buChar char="•"/>
            </a:pPr>
            <a:r>
              <a:rPr lang="en-US" dirty="0" smtClean="0"/>
              <a:t>Broaden students’ perspectives about MIS careers. Many exciting jobs other than programmer or hardware specialist exist.</a:t>
            </a:r>
          </a:p>
          <a:p>
            <a:pPr marL="171450" indent="-171450">
              <a:buFont typeface="Arial" panose="020B0604020202020204" pitchFamily="34" charset="0"/>
              <a:buChar char="•"/>
            </a:pPr>
            <a:r>
              <a:rPr lang="en-US" dirty="0" smtClean="0"/>
              <a:t>Make students aware that a lot of interesting jobs that require MIS skills are not necessarily “computer” jobs. Professional sales is one, for example.</a:t>
            </a:r>
          </a:p>
          <a:p>
            <a:pPr marL="171450" indent="-171450">
              <a:buFont typeface="Arial" panose="020B0604020202020204" pitchFamily="34" charset="0"/>
              <a:buChar char="•"/>
            </a:pPr>
            <a:r>
              <a:rPr lang="en-US" dirty="0" smtClean="0"/>
              <a:t>Reinforce the five-component model and show students another way they can use it to guide their thinking.</a:t>
            </a:r>
          </a:p>
        </p:txBody>
      </p:sp>
      <p:sp>
        <p:nvSpPr>
          <p:cNvPr id="4" name="Slide Number Placeholder 3"/>
          <p:cNvSpPr>
            <a:spLocks noGrp="1"/>
          </p:cNvSpPr>
          <p:nvPr>
            <p:ph type="sldNum" sz="quarter" idx="5"/>
          </p:nvPr>
        </p:nvSpPr>
        <p:spPr/>
        <p:txBody>
          <a:bodyPr/>
          <a:lstStyle/>
          <a:p>
            <a:pPr>
              <a:defRPr/>
            </a:pPr>
            <a:fld id="{49C4EEF0-6D2C-448A-B877-3C61DCC853EB}" type="slidenum">
              <a:rPr lang="en-US" smtClean="0"/>
              <a:pPr>
                <a:defRPr/>
              </a:pPr>
              <a:t>38</a:t>
            </a:fld>
            <a:endParaRPr lang="en-US" dirty="0"/>
          </a:p>
        </p:txBody>
      </p:sp>
    </p:spTree>
    <p:extLst>
      <p:ext uri="{BB962C8B-B14F-4D97-AF65-F5344CB8AC3E}">
        <p14:creationId xmlns:p14="http://schemas.microsoft.com/office/powerpoint/2010/main" xmlns="" val="30673989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noTextEdit="1"/>
          </p:cNvSpPr>
          <p:nvPr>
            <p:ph type="sldImg"/>
          </p:nvPr>
        </p:nvSpPr>
        <p:spPr>
          <a:ln/>
        </p:spPr>
      </p:sp>
      <p:sp>
        <p:nvSpPr>
          <p:cNvPr id="79874" name="Notes Placeholder 2"/>
          <p:cNvSpPr>
            <a:spLocks noGrp="1"/>
          </p:cNvSpPr>
          <p:nvPr>
            <p:ph type="body" idx="1"/>
          </p:nvPr>
        </p:nvSpPr>
        <p:spPr>
          <a:noFill/>
          <a:ln/>
        </p:spPr>
        <p:txBody>
          <a:bodyPr/>
          <a:lstStyle/>
          <a:p>
            <a:pPr marL="171450" indent="-171450">
              <a:buFontTx/>
              <a:buChar char="•"/>
            </a:pPr>
            <a:r>
              <a:rPr lang="en-US" sz="1200" kern="1200" dirty="0" smtClean="0">
                <a:solidFill>
                  <a:schemeClr val="tx1"/>
                </a:solidFill>
                <a:effectLst/>
                <a:latin typeface="Arial" panose="020B0604020202020204" pitchFamily="34" charset="0"/>
                <a:ea typeface="+mn-ea"/>
                <a:cs typeface="+mn-cs"/>
              </a:rPr>
              <a:t>Point</a:t>
            </a:r>
            <a:r>
              <a:rPr lang="en-US" sz="1200" kern="1200" baseline="0" dirty="0" smtClean="0">
                <a:solidFill>
                  <a:schemeClr val="tx1"/>
                </a:solidFill>
                <a:effectLst/>
                <a:latin typeface="Arial" panose="020B0604020202020204" pitchFamily="34" charset="0"/>
                <a:ea typeface="+mn-ea"/>
                <a:cs typeface="+mn-cs"/>
              </a:rPr>
              <a:t> of case: You </a:t>
            </a:r>
            <a:r>
              <a:rPr lang="en-US" sz="1200" kern="1200" dirty="0" smtClean="0">
                <a:solidFill>
                  <a:schemeClr val="tx1"/>
                </a:solidFill>
                <a:effectLst/>
                <a:latin typeface="Arial" panose="020B0604020202020204" pitchFamily="34" charset="0"/>
                <a:ea typeface="+mn-ea"/>
                <a:cs typeface="+mn-cs"/>
              </a:rPr>
              <a:t>should learn </a:t>
            </a:r>
            <a:r>
              <a:rPr lang="en-US" sz="1200" i="1" kern="1200" dirty="0" smtClean="0">
                <a:solidFill>
                  <a:schemeClr val="tx1"/>
                </a:solidFill>
                <a:effectLst/>
                <a:latin typeface="Arial" panose="020B0604020202020204" pitchFamily="34" charset="0"/>
                <a:ea typeface="+mn-ea"/>
                <a:cs typeface="+mn-cs"/>
              </a:rPr>
              <a:t>to assess, evaluate, and apply emerging information technology to business.</a:t>
            </a:r>
          </a:p>
          <a:p>
            <a:pPr marL="171450" indent="-171450">
              <a:buFontTx/>
              <a:buChar char="•"/>
            </a:pPr>
            <a:r>
              <a:rPr lang="en-US" sz="1200" i="1" kern="1200" dirty="0" smtClean="0">
                <a:solidFill>
                  <a:schemeClr val="tx1"/>
                </a:solidFill>
                <a:effectLst/>
                <a:latin typeface="Arial" panose="020B0604020202020204" pitchFamily="34" charset="0"/>
                <a:ea typeface="+mn-ea"/>
                <a:cs typeface="+mn-cs"/>
              </a:rPr>
              <a:t>Curated sales are </a:t>
            </a:r>
            <a:r>
              <a:rPr lang="en-IN" sz="1200" kern="1200" dirty="0" smtClean="0">
                <a:solidFill>
                  <a:schemeClr val="tx1"/>
                </a:solidFill>
                <a:effectLst/>
                <a:latin typeface="Arial" panose="020B0604020202020204" pitchFamily="34" charset="0"/>
                <a:ea typeface="+mn-ea"/>
                <a:cs typeface="+mn-cs"/>
              </a:rPr>
              <a:t>items specifically selected and grouped by its shopping experts that are targeted</a:t>
            </a:r>
            <a:r>
              <a:rPr lang="en-IN" sz="1200" kern="1200" baseline="0" dirty="0" smtClean="0">
                <a:solidFill>
                  <a:schemeClr val="tx1"/>
                </a:solidFill>
                <a:effectLst/>
                <a:latin typeface="Arial" panose="020B0604020202020204" pitchFamily="34" charset="0"/>
                <a:ea typeface="+mn-ea"/>
                <a:cs typeface="+mn-cs"/>
              </a:rPr>
              <a:t> at women.</a:t>
            </a:r>
            <a:r>
              <a:rPr lang="en-IN" sz="1200" kern="1200" dirty="0" smtClean="0">
                <a:solidFill>
                  <a:schemeClr val="tx1"/>
                </a:solidFill>
                <a:effectLst/>
                <a:latin typeface="Arial" panose="020B0604020202020204" pitchFamily="34" charset="0"/>
                <a:ea typeface="+mn-ea"/>
                <a:cs typeface="+mn-cs"/>
              </a:rPr>
              <a:t> </a:t>
            </a:r>
            <a:endParaRPr lang="en-US" dirty="0" smtClean="0"/>
          </a:p>
        </p:txBody>
      </p:sp>
      <p:sp>
        <p:nvSpPr>
          <p:cNvPr id="54276" name="Slide Number Placeholder 3"/>
          <p:cNvSpPr>
            <a:spLocks noGrp="1"/>
          </p:cNvSpPr>
          <p:nvPr>
            <p:ph type="sldNum" sz="quarter" idx="5"/>
          </p:nvPr>
        </p:nvSpPr>
        <p:spPr/>
        <p:txBody>
          <a:bodyPr/>
          <a:lstStyle/>
          <a:p>
            <a:pPr>
              <a:defRPr/>
            </a:pPr>
            <a:fld id="{FD86D736-03AF-4045-8BBF-D8C4A55DAE48}" type="slidenum">
              <a:rPr lang="en-US" smtClean="0"/>
              <a:pPr>
                <a:defRPr/>
              </a:pPr>
              <a:t>40</a:t>
            </a:fld>
            <a:endParaRPr lang="en-US" dirty="0" smtClean="0"/>
          </a:p>
        </p:txBody>
      </p:sp>
    </p:spTree>
    <p:extLst>
      <p:ext uri="{BB962C8B-B14F-4D97-AF65-F5344CB8AC3E}">
        <p14:creationId xmlns:p14="http://schemas.microsoft.com/office/powerpoint/2010/main" xmlns="" val="27224656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p:cNvSpPr>
          <p:nvPr>
            <p:ph type="sldImg"/>
          </p:nvPr>
        </p:nvSpPr>
        <p:spPr>
          <a:ln/>
        </p:spPr>
      </p:sp>
      <p:sp>
        <p:nvSpPr>
          <p:cNvPr id="81922" name="Notes Placeholder 2"/>
          <p:cNvSpPr>
            <a:spLocks noGrp="1"/>
          </p:cNvSpPr>
          <p:nvPr>
            <p:ph type="body" idx="1"/>
          </p:nvPr>
        </p:nvSpPr>
        <p:spPr>
          <a:noFill/>
          <a:ln/>
        </p:spPr>
        <p:txBody>
          <a:bodyPr/>
          <a:lstStyle/>
          <a:p>
            <a:pPr marL="180975" indent="-180975">
              <a:buFontTx/>
              <a:buChar char="•"/>
            </a:pPr>
            <a:r>
              <a:rPr lang="en-US" dirty="0" smtClean="0"/>
              <a:t>Effects of </a:t>
            </a:r>
            <a:r>
              <a:rPr lang="en-US" sz="1200" kern="1200" dirty="0" smtClean="0">
                <a:solidFill>
                  <a:schemeClr val="tx1"/>
                </a:solidFill>
                <a:effectLst/>
                <a:latin typeface="Arial" panose="020B0604020202020204" pitchFamily="34" charset="0"/>
                <a:ea typeface="+mn-ea"/>
                <a:cs typeface="+mn-cs"/>
              </a:rPr>
              <a:t>curated sales </a:t>
            </a:r>
            <a:endParaRPr lang="en-US" dirty="0" smtClean="0"/>
          </a:p>
        </p:txBody>
      </p:sp>
      <p:sp>
        <p:nvSpPr>
          <p:cNvPr id="4" name="Slide Number Placeholder 3"/>
          <p:cNvSpPr>
            <a:spLocks noGrp="1"/>
          </p:cNvSpPr>
          <p:nvPr>
            <p:ph type="sldNum" sz="quarter" idx="5"/>
          </p:nvPr>
        </p:nvSpPr>
        <p:spPr/>
        <p:txBody>
          <a:bodyPr/>
          <a:lstStyle/>
          <a:p>
            <a:pPr>
              <a:defRPr/>
            </a:pPr>
            <a:fld id="{C4E2824E-C846-4B43-B825-6FB141D86907}" type="slidenum">
              <a:rPr lang="en-US" smtClean="0"/>
              <a:pPr>
                <a:defRPr/>
              </a:pPr>
              <a:t>41</a:t>
            </a:fld>
            <a:endParaRPr lang="en-US" dirty="0"/>
          </a:p>
        </p:txBody>
      </p:sp>
    </p:spTree>
    <p:extLst>
      <p:ext uri="{BB962C8B-B14F-4D97-AF65-F5344CB8AC3E}">
        <p14:creationId xmlns:p14="http://schemas.microsoft.com/office/powerpoint/2010/main" xmlns="" val="37709958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questions at end of case</a:t>
            </a:r>
            <a:endParaRPr lang="en-US" dirty="0"/>
          </a:p>
        </p:txBody>
      </p:sp>
      <p:sp>
        <p:nvSpPr>
          <p:cNvPr id="4" name="Slide Number Placeholder 3"/>
          <p:cNvSpPr>
            <a:spLocks noGrp="1"/>
          </p:cNvSpPr>
          <p:nvPr>
            <p:ph type="sldNum" sz="quarter" idx="10"/>
          </p:nvPr>
        </p:nvSpPr>
        <p:spPr/>
        <p:txBody>
          <a:bodyPr/>
          <a:lstStyle/>
          <a:p>
            <a:fld id="{048D2DD8-EFBF-4318-B46D-368676275967}" type="slidenum">
              <a:rPr lang="en-US" smtClean="0"/>
              <a:pPr/>
              <a:t>45</a:t>
            </a:fld>
            <a:endParaRPr lang="en-US" dirty="0"/>
          </a:p>
        </p:txBody>
      </p:sp>
    </p:spTree>
    <p:extLst>
      <p:ext uri="{BB962C8B-B14F-4D97-AF65-F5344CB8AC3E}">
        <p14:creationId xmlns:p14="http://schemas.microsoft.com/office/powerpoint/2010/main" xmlns="" val="1130559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Moore’s Law: “The number of transistors per square inch on an integrated chip doubles every 18 months.”</a:t>
            </a:r>
          </a:p>
          <a:p>
            <a:endParaRPr lang="en-US" dirty="0" smtClean="0"/>
          </a:p>
          <a:p>
            <a:r>
              <a:rPr lang="en-US" dirty="0" smtClean="0"/>
              <a:t>You</a:t>
            </a:r>
            <a:r>
              <a:rPr lang="en-US" baseline="0" dirty="0" smtClean="0"/>
              <a:t> </a:t>
            </a:r>
            <a:r>
              <a:rPr lang="en-US" sz="1200" b="0" i="0" u="none" strike="noStrike" kern="1200" baseline="0" dirty="0" smtClean="0">
                <a:solidFill>
                  <a:schemeClr val="tx1"/>
                </a:solidFill>
                <a:latin typeface="Arial" panose="020B0604020202020204" pitchFamily="34" charset="0"/>
                <a:ea typeface="+mn-ea"/>
                <a:cs typeface="+mn-cs"/>
              </a:rPr>
              <a:t>needn’t care how fast of a computer your company can buy for $100.</a:t>
            </a:r>
            <a:endParaRPr lang="en-US" dirty="0"/>
          </a:p>
        </p:txBody>
      </p:sp>
      <p:sp>
        <p:nvSpPr>
          <p:cNvPr id="4" name="Slide Number Placeholder 3"/>
          <p:cNvSpPr>
            <a:spLocks noGrp="1"/>
          </p:cNvSpPr>
          <p:nvPr>
            <p:ph type="sldNum" sz="quarter" idx="10"/>
          </p:nvPr>
        </p:nvSpPr>
        <p:spPr/>
        <p:txBody>
          <a:bodyPr/>
          <a:lstStyle/>
          <a:p>
            <a:fld id="{048D2DD8-EFBF-4318-B46D-368676275967}" type="slidenum">
              <a:rPr lang="en-US" smtClean="0"/>
              <a:pPr/>
              <a:t>6</a:t>
            </a:fld>
            <a:endParaRPr lang="en-US" dirty="0"/>
          </a:p>
        </p:txBody>
      </p:sp>
    </p:spTree>
    <p:extLst>
      <p:ext uri="{BB962C8B-B14F-4D97-AF65-F5344CB8AC3E}">
        <p14:creationId xmlns:p14="http://schemas.microsoft.com/office/powerpoint/2010/main" xmlns="" val="3905294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8D2DD8-EFBF-4318-B46D-368676275967}" type="slidenum">
              <a:rPr lang="en-US" smtClean="0"/>
              <a:pPr/>
              <a:t>7</a:t>
            </a:fld>
            <a:endParaRPr lang="en-US" dirty="0"/>
          </a:p>
        </p:txBody>
      </p:sp>
    </p:spTree>
    <p:extLst>
      <p:ext uri="{BB962C8B-B14F-4D97-AF65-F5344CB8AC3E}">
        <p14:creationId xmlns:p14="http://schemas.microsoft.com/office/powerpoint/2010/main" xmlns="" val="2273981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Metcalfe’s Law:  </a:t>
            </a:r>
            <a:r>
              <a:rPr lang="en-IN" sz="1200" dirty="0" smtClean="0"/>
              <a:t>Google, Amazon, eBay companies exist due to large numbers of users connected to the Internet. </a:t>
            </a:r>
          </a:p>
          <a:p>
            <a:pPr marL="0" marR="0" indent="0" algn="l" defTabSz="914400" rtl="0" eaLnBrk="1" fontAlgn="auto" latinLnBrk="0" hangingPunct="1">
              <a:lnSpc>
                <a:spcPct val="100000"/>
              </a:lnSpc>
              <a:spcBef>
                <a:spcPts val="0"/>
              </a:spcBef>
              <a:spcAft>
                <a:spcPts val="0"/>
              </a:spcAft>
              <a:buClrTx/>
              <a:buSzTx/>
              <a:buFontTx/>
              <a:buNone/>
              <a:tabLst/>
              <a:defRPr/>
            </a:pPr>
            <a:r>
              <a:rPr lang="en-IN" sz="1200" dirty="0" smtClean="0"/>
              <a:t>Nielsen’s  Law:  </a:t>
            </a:r>
            <a:r>
              <a:rPr lang="en-IN" dirty="0" smtClean="0"/>
              <a:t>Faster networks</a:t>
            </a:r>
            <a:r>
              <a:rPr lang="en-IN" baseline="0" dirty="0" smtClean="0"/>
              <a:t> </a:t>
            </a:r>
            <a:r>
              <a:rPr lang="en-IN" dirty="0" smtClean="0"/>
              <a:t>new companies, new products, new platforms. </a:t>
            </a:r>
            <a:r>
              <a:rPr lang="en-IN" baseline="0" dirty="0" smtClean="0"/>
              <a:t> </a:t>
            </a:r>
            <a:r>
              <a:rPr lang="en-IN" dirty="0" smtClean="0"/>
              <a:t>Connection speed </a:t>
            </a:r>
            <a:r>
              <a:rPr lang="en-IN" dirty="0" smtClean="0">
                <a:hlinkClick r:id="rId3"/>
              </a:rPr>
              <a:t>test</a:t>
            </a:r>
            <a:endParaRPr lang="en-IN" sz="1200" dirty="0" smtClean="0"/>
          </a:p>
          <a:p>
            <a:r>
              <a:rPr lang="en-IN" sz="1200" dirty="0" smtClean="0"/>
              <a:t>Kryder’s  Law: </a:t>
            </a:r>
            <a:r>
              <a:rPr lang="en-IN" dirty="0" smtClean="0"/>
              <a:t>Smartphones, computers get smaller, more storage.</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dirty="0" smtClean="0"/>
          </a:p>
          <a:p>
            <a:endParaRPr lang="en-US" dirty="0"/>
          </a:p>
        </p:txBody>
      </p:sp>
      <p:sp>
        <p:nvSpPr>
          <p:cNvPr id="4" name="Slide Number Placeholder 3"/>
          <p:cNvSpPr>
            <a:spLocks noGrp="1"/>
          </p:cNvSpPr>
          <p:nvPr>
            <p:ph type="sldNum" sz="quarter" idx="10"/>
          </p:nvPr>
        </p:nvSpPr>
        <p:spPr/>
        <p:txBody>
          <a:bodyPr/>
          <a:lstStyle/>
          <a:p>
            <a:fld id="{048D2DD8-EFBF-4318-B46D-368676275967}" type="slidenum">
              <a:rPr lang="en-US" smtClean="0"/>
              <a:pPr/>
              <a:t>8</a:t>
            </a:fld>
            <a:endParaRPr lang="en-US" dirty="0"/>
          </a:p>
        </p:txBody>
      </p:sp>
    </p:spTree>
    <p:extLst>
      <p:ext uri="{BB962C8B-B14F-4D97-AF65-F5344CB8AC3E}">
        <p14:creationId xmlns:p14="http://schemas.microsoft.com/office/powerpoint/2010/main" xmlns="" val="1276466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p:txBody>
          <a:bodyPr/>
          <a:lstStyle/>
          <a:p>
            <a:pPr>
              <a:defRPr/>
            </a:pPr>
            <a:fld id="{49F7D904-AA7A-4A58-8F35-04D2C01E342B}" type="slidenum">
              <a:rPr lang="en-US" smtClean="0"/>
              <a:pPr>
                <a:defRPr/>
              </a:pPr>
              <a:t>10</a:t>
            </a:fld>
            <a:endParaRPr lang="en-US" dirty="0" smtClean="0"/>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p:spPr>
        <p:txBody>
          <a:bodyPr/>
          <a:lstStyle/>
          <a:p>
            <a:pPr eaLnBrk="1" hangingPunct="1"/>
            <a:r>
              <a:rPr lang="en-US" dirty="0" smtClean="0"/>
              <a:t>Changes in technology will threaten your job security</a:t>
            </a:r>
            <a:r>
              <a:rPr lang="en-US" baseline="0" dirty="0" smtClean="0"/>
              <a:t> </a:t>
            </a:r>
            <a:r>
              <a:rPr lang="en-US" dirty="0" smtClean="0"/>
              <a:t>and provide opportunities, if you have the</a:t>
            </a:r>
            <a:r>
              <a:rPr lang="en-US" baseline="0" dirty="0" smtClean="0"/>
              <a:t> skills and desire to use them.</a:t>
            </a:r>
            <a:endParaRPr lang="en-US" dirty="0" smtClean="0"/>
          </a:p>
        </p:txBody>
      </p:sp>
    </p:spTree>
    <p:extLst>
      <p:ext uri="{BB962C8B-B14F-4D97-AF65-F5344CB8AC3E}">
        <p14:creationId xmlns:p14="http://schemas.microsoft.com/office/powerpoint/2010/main" xmlns="" val="12558477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noFill/>
          <a:ln>
            <a:solidFill>
              <a:srgbClr val="000000"/>
            </a:solidFill>
            <a:miter lim="800000"/>
            <a:headEnd/>
            <a:tailEnd/>
          </a:ln>
        </p:spPr>
      </p:sp>
      <p:sp>
        <p:nvSpPr>
          <p:cNvPr id="1843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Can</a:t>
            </a:r>
            <a:r>
              <a:rPr lang="en-US" baseline="0" dirty="0" smtClean="0"/>
              <a:t> today's non-routine skills become routine in a few years. Identify some non-routine job skills.</a:t>
            </a:r>
            <a:endParaRPr lang="en-US" dirty="0" smtClean="0"/>
          </a:p>
        </p:txBody>
      </p:sp>
      <p:sp>
        <p:nvSpPr>
          <p:cNvPr id="1843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28B277A-1C1D-4200-B008-5E54FE8F7BD2}" type="slidenum">
              <a:rPr lang="en-US">
                <a:cs typeface="Arial" charset="0"/>
              </a:rPr>
              <a:pPr fontAlgn="base">
                <a:spcBef>
                  <a:spcPct val="0"/>
                </a:spcBef>
                <a:spcAft>
                  <a:spcPct val="0"/>
                </a:spcAft>
              </a:pPr>
              <a:t>11</a:t>
            </a:fld>
            <a:endParaRPr lang="en-US" dirty="0">
              <a:cs typeface="Arial" charset="0"/>
            </a:endParaRPr>
          </a:p>
        </p:txBody>
      </p:sp>
    </p:spTree>
    <p:extLst>
      <p:ext uri="{BB962C8B-B14F-4D97-AF65-F5344CB8AC3E}">
        <p14:creationId xmlns:p14="http://schemas.microsoft.com/office/powerpoint/2010/main" xmlns="" val="1657655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p:spPr>
      </p:sp>
      <p:sp>
        <p:nvSpPr>
          <p:cNvPr id="20482"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a:spcBef>
                <a:spcPct val="0"/>
              </a:spcBef>
              <a:buFontTx/>
              <a:buChar char="•"/>
            </a:pPr>
            <a:r>
              <a:rPr lang="en-US" dirty="0" smtClean="0"/>
              <a:t>Rapid technological change and increased international competition place spotlight on workforce skills and preparation, particularly ability to adapt to changing technology and shifting demand. </a:t>
            </a:r>
          </a:p>
          <a:p>
            <a:pPr marL="171450" indent="-171450">
              <a:spcBef>
                <a:spcPct val="0"/>
              </a:spcBef>
              <a:buFontTx/>
              <a:buChar char="•"/>
            </a:pPr>
            <a:r>
              <a:rPr lang="en-US" dirty="0" smtClean="0"/>
              <a:t>How are</a:t>
            </a:r>
            <a:r>
              <a:rPr lang="en-US" baseline="0" dirty="0" smtClean="0"/>
              <a:t> abstract thinking and system thinking related?</a:t>
            </a:r>
            <a:endParaRPr lang="en-US" dirty="0" smtClean="0"/>
          </a:p>
        </p:txBody>
      </p:sp>
      <p:sp>
        <p:nvSpPr>
          <p:cNvPr id="2048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DB5311D-CAB3-43C2-9C12-7BC08EAEA220}" type="slidenum">
              <a:rPr lang="en-US">
                <a:cs typeface="Arial" charset="0"/>
              </a:rPr>
              <a:pPr fontAlgn="base">
                <a:spcBef>
                  <a:spcPct val="0"/>
                </a:spcBef>
                <a:spcAft>
                  <a:spcPct val="0"/>
                </a:spcAft>
              </a:pPr>
              <a:t>13</a:t>
            </a:fld>
            <a:endParaRPr lang="en-US" dirty="0">
              <a:cs typeface="Arial" charset="0"/>
            </a:endParaRPr>
          </a:p>
        </p:txBody>
      </p:sp>
    </p:spTree>
    <p:extLst>
      <p:ext uri="{BB962C8B-B14F-4D97-AF65-F5344CB8AC3E}">
        <p14:creationId xmlns:p14="http://schemas.microsoft.com/office/powerpoint/2010/main" xmlns="" val="152316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3 Slide">
    <p:bg>
      <p:bgPr>
        <a:solidFill>
          <a:srgbClr val="F2F2F2"/>
        </a:solidFill>
        <a:effectLst/>
      </p:bgPr>
    </p:bg>
    <p:spTree>
      <p:nvGrpSpPr>
        <p:cNvPr id="1" name=""/>
        <p:cNvGrpSpPr/>
        <p:nvPr/>
      </p:nvGrpSpPr>
      <p:grpSpPr>
        <a:xfrm>
          <a:off x="0" y="0"/>
          <a:ext cx="0" cy="0"/>
          <a:chOff x="0" y="0"/>
          <a:chExt cx="0" cy="0"/>
        </a:xfrm>
      </p:grpSpPr>
      <p:sp>
        <p:nvSpPr>
          <p:cNvPr id="13" name="Rectangle 3"/>
          <p:cNvSpPr>
            <a:spLocks noGrp="1" noChangeArrowheads="1"/>
          </p:cNvSpPr>
          <p:nvPr>
            <p:ph type="subTitle" idx="1" hasCustomPrompt="1"/>
          </p:nvPr>
        </p:nvSpPr>
        <p:spPr>
          <a:xfrm>
            <a:off x="1828800" y="3886200"/>
            <a:ext cx="8737600" cy="1219200"/>
          </a:xfrm>
          <a:solidFill>
            <a:srgbClr val="FFFAFA"/>
          </a:solidFill>
          <a:ln w="25400">
            <a:solidFill>
              <a:schemeClr val="accent1"/>
            </a:solidFill>
          </a:ln>
        </p:spPr>
        <p:txBody>
          <a:bodyPr anchor="ctr"/>
          <a:lstStyle>
            <a:lvl1pPr marL="0" marR="0" indent="0" algn="ctr" defTabSz="914400" rtl="0" eaLnBrk="1" fontAlgn="base" latinLnBrk="0" hangingPunct="1">
              <a:lnSpc>
                <a:spcPct val="100000"/>
              </a:lnSpc>
              <a:spcBef>
                <a:spcPct val="20000"/>
              </a:spcBef>
              <a:spcAft>
                <a:spcPct val="0"/>
              </a:spcAft>
              <a:buClr>
                <a:schemeClr val="accent1"/>
              </a:buClr>
              <a:buSzPct val="65000"/>
              <a:buFont typeface="Arial" pitchFamily="34" charset="0"/>
              <a:buNone/>
              <a:tabLst/>
              <a:defRPr sz="4400">
                <a:solidFill>
                  <a:schemeClr val="tx1"/>
                </a:solidFill>
                <a:latin typeface="Arial" pitchFamily="34" charset="0"/>
                <a:ea typeface="Verdana" pitchFamily="34" charset="0"/>
                <a:cs typeface="Arial" pitchFamily="34" charset="0"/>
              </a:defRPr>
            </a:lvl1pPr>
          </a:lstStyle>
          <a:p>
            <a:r>
              <a:rPr lang="en-US" dirty="0" smtClean="0"/>
              <a:t>Click To Edit Master Subtitle Style</a:t>
            </a:r>
          </a:p>
        </p:txBody>
      </p:sp>
      <p:sp>
        <p:nvSpPr>
          <p:cNvPr id="10" name="Title 9"/>
          <p:cNvSpPr>
            <a:spLocks noGrp="1"/>
          </p:cNvSpPr>
          <p:nvPr>
            <p:ph type="title" hasCustomPrompt="1"/>
          </p:nvPr>
        </p:nvSpPr>
        <p:spPr>
          <a:xfrm>
            <a:off x="3666436" y="1524000"/>
            <a:ext cx="4920974" cy="1905000"/>
          </a:xfrm>
          <a:solidFill>
            <a:schemeClr val="bg1"/>
          </a:solidFill>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lstStyle>
            <a:lvl1pPr algn="ctr" rtl="0" eaLnBrk="0" fontAlgn="base" hangingPunct="0">
              <a:spcBef>
                <a:spcPct val="0"/>
              </a:spcBef>
              <a:spcAft>
                <a:spcPct val="0"/>
              </a:spcAft>
              <a:defRPr lang="en-US" sz="4800" b="0" kern="1200" dirty="0">
                <a:solidFill>
                  <a:schemeClr val="tx1"/>
                </a:solidFill>
                <a:latin typeface="Arial" pitchFamily="34" charset="0"/>
                <a:ea typeface="Verdana" pitchFamily="34" charset="0"/>
                <a:cs typeface="Arial" pitchFamily="34" charset="0"/>
              </a:defRPr>
            </a:lvl1pPr>
          </a:lstStyle>
          <a:p>
            <a:r>
              <a:rPr lang="en-US" dirty="0" smtClean="0"/>
              <a:t>Click To Edit Master Title Style</a:t>
            </a:r>
            <a:endParaRPr lang="en-US" dirty="0"/>
          </a:p>
        </p:txBody>
      </p:sp>
      <p:sp>
        <p:nvSpPr>
          <p:cNvPr id="4" name="Footer Placeholder 4"/>
          <p:cNvSpPr>
            <a:spLocks noGrp="1"/>
          </p:cNvSpPr>
          <p:nvPr>
            <p:ph type="ftr" sz="quarter" idx="10"/>
          </p:nvPr>
        </p:nvSpPr>
        <p:spPr>
          <a:xfrm>
            <a:off x="1977723" y="6248400"/>
            <a:ext cx="8229600" cy="304800"/>
          </a:xfrm>
        </p:spPr>
        <p:txBody>
          <a:bodyPr/>
          <a:lstStyle>
            <a:lvl1pPr>
              <a:defRPr>
                <a:latin typeface="Arial" panose="020B0604020202020204" pitchFamily="34" charset="0"/>
                <a:cs typeface="Arial" panose="020B0604020202020204" pitchFamily="34" charset="0"/>
              </a:defRPr>
            </a:lvl1pPr>
          </a:lstStyle>
          <a:p>
            <a:r>
              <a:rPr lang="en-US" dirty="0" smtClean="0"/>
              <a:t>Copyright © 2017 Pearson Education, Inc.</a:t>
            </a:r>
            <a:endParaRPr lang="en-US" dirty="0"/>
          </a:p>
        </p:txBody>
      </p:sp>
    </p:spTree>
    <p:extLst>
      <p:ext uri="{BB962C8B-B14F-4D97-AF65-F5344CB8AC3E}">
        <p14:creationId xmlns:p14="http://schemas.microsoft.com/office/powerpoint/2010/main" xmlns="" val="392501818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6438" y="365759"/>
            <a:ext cx="10515600" cy="1097280"/>
          </a:xfrm>
          <a:solidFill>
            <a:srgbClr val="FAF1BC"/>
          </a:solidFill>
          <a:ln w="12700">
            <a:solidFill>
              <a:schemeClr val="tx1"/>
            </a:solidFill>
          </a:ln>
        </p:spPr>
        <p:txBody>
          <a:bodyPr anchor="ctr"/>
          <a:lstStyle>
            <a:lvl1pPr>
              <a:defRPr lang="en-US" dirty="0"/>
            </a:lvl1pPr>
          </a:lstStyle>
          <a:p>
            <a:pPr lvl="0"/>
            <a:r>
              <a:rPr lang="en-US" dirty="0" smtClean="0"/>
              <a:t>Click To Edit Master Title Style</a:t>
            </a:r>
            <a:endParaRPr lang="en-US" dirty="0"/>
          </a:p>
        </p:txBody>
      </p:sp>
      <p:sp>
        <p:nvSpPr>
          <p:cNvPr id="4" name="Footer Placeholder 4"/>
          <p:cNvSpPr>
            <a:spLocks noGrp="1"/>
          </p:cNvSpPr>
          <p:nvPr>
            <p:ph type="ftr" sz="quarter" idx="10"/>
          </p:nvPr>
        </p:nvSpPr>
        <p:spPr>
          <a:xfrm>
            <a:off x="1990975" y="6248400"/>
            <a:ext cx="8229600" cy="304800"/>
          </a:xfrm>
        </p:spPr>
        <p:txBody>
          <a:bodyPr/>
          <a:lstStyle>
            <a:lvl1pPr>
              <a:defRPr>
                <a:latin typeface="Arial" panose="020B0604020202020204" pitchFamily="34" charset="0"/>
                <a:cs typeface="Arial" panose="020B0604020202020204" pitchFamily="34" charset="0"/>
              </a:defRPr>
            </a:lvl1pPr>
          </a:lstStyle>
          <a:p>
            <a:r>
              <a:rPr lang="en-US" dirty="0" smtClean="0"/>
              <a:t>Copyright © 2017 Pearson Education, Inc.</a:t>
            </a:r>
            <a:endParaRPr lang="en-US" dirty="0"/>
          </a:p>
        </p:txBody>
      </p:sp>
      <p:sp>
        <p:nvSpPr>
          <p:cNvPr id="5" name="Text Placeholder 2"/>
          <p:cNvSpPr>
            <a:spLocks noGrp="1"/>
          </p:cNvSpPr>
          <p:nvPr>
            <p:ph idx="1"/>
          </p:nvPr>
        </p:nvSpPr>
        <p:spPr bwMode="auto">
          <a:xfrm>
            <a:off x="772583" y="1559616"/>
            <a:ext cx="10515600" cy="3840480"/>
          </a:xfrm>
          <a:prstGeom prst="rect">
            <a:avLst/>
          </a:prstGeom>
          <a:solidFill>
            <a:srgbClr val="FFFFFF"/>
          </a:solidFill>
          <a:ln>
            <a:noFill/>
          </a:ln>
          <a:extLst/>
        </p:spPr>
        <p:txBody>
          <a:bodyPr vert="horz" wrap="square" lIns="91440" tIns="45720" rIns="91440" bIns="45720" numCol="1" anchor="t" anchorCtr="0" compatLnSpc="1">
            <a:prstTxWarp prst="textNoShape">
              <a:avLst/>
            </a:prstTxWarp>
          </a:bodyPr>
          <a:lstStyle>
            <a:lvl1pPr marL="228600" indent="-228600">
              <a:buFont typeface="Arial" pitchFamily="34" charset="0"/>
              <a:buChar char="•"/>
              <a:tabLst/>
              <a:defRPr/>
            </a:lvl1pPr>
            <a:lvl2pPr marL="463550" indent="-238125">
              <a:buClr>
                <a:srgbClr val="000A1E"/>
              </a:buClr>
              <a:buFont typeface="Arial" pitchFamily="34" charset="0"/>
              <a:buChar char="•"/>
              <a:defRPr/>
            </a:lvl2pPr>
            <a:lvl3pPr marL="622300" indent="-277813">
              <a:buClr>
                <a:srgbClr val="000A1E"/>
              </a:buClr>
              <a:buFont typeface="Arial" panose="020B0604020202020204" pitchFamily="34" charset="0"/>
              <a:buChar char="–"/>
              <a:tabLst/>
              <a:defRPr/>
            </a:lvl3pPr>
            <a:lvl4pPr marL="1087438" indent="-346075">
              <a:buClr>
                <a:srgbClr val="000A1E"/>
              </a:buClr>
              <a:buFont typeface="Wingdings" pitchFamily="2" charset="2"/>
              <a:buChar char="Ø"/>
              <a:defRPr/>
            </a:lvl4pPr>
            <a:lvl5pPr marL="1316038" indent="-346075">
              <a:buClr>
                <a:srgbClr val="000A1E"/>
              </a:buClr>
              <a:buFont typeface="Courier New" pitchFamily="49" charset="0"/>
              <a:buChar char="o"/>
              <a:defRPr/>
            </a:lvl5pPr>
          </a:lstStyle>
          <a:p>
            <a:pPr lvl="0"/>
            <a:r>
              <a:rPr lang="en-US" smtClean="0"/>
              <a:t>Click to edit Master text styles</a:t>
            </a:r>
          </a:p>
          <a:p>
            <a:pPr lvl="1"/>
            <a:r>
              <a:rPr lang="en-US" smtClean="0"/>
              <a:t>Second level</a:t>
            </a:r>
          </a:p>
          <a:p>
            <a:pPr lvl="2"/>
            <a:r>
              <a:rPr lang="en-US" smtClean="0"/>
              <a:t>Third level</a:t>
            </a:r>
          </a:p>
        </p:txBody>
      </p:sp>
      <p:sp>
        <p:nvSpPr>
          <p:cNvPr id="3" name="TextBox 2"/>
          <p:cNvSpPr txBox="1"/>
          <p:nvPr/>
        </p:nvSpPr>
        <p:spPr>
          <a:xfrm>
            <a:off x="10160000" y="6248401"/>
            <a:ext cx="1219200" cy="307777"/>
          </a:xfrm>
          <a:prstGeom prst="rect">
            <a:avLst/>
          </a:prstGeom>
          <a:noFill/>
        </p:spPr>
        <p:txBody>
          <a:bodyPr wrap="square" rtlCol="0">
            <a:spAutoFit/>
          </a:bodyPr>
          <a:lstStyle/>
          <a:p>
            <a:pPr algn="r"/>
            <a:r>
              <a:rPr lang="en-US" sz="1400" baseline="0" dirty="0" smtClean="0">
                <a:latin typeface="Arial" panose="020B0604020202020204" pitchFamily="34" charset="0"/>
                <a:cs typeface="Arial" panose="020B0604020202020204" pitchFamily="34" charset="0"/>
              </a:rPr>
              <a:t>1</a:t>
            </a:r>
            <a:r>
              <a:rPr lang="en-US" sz="1400" dirty="0" smtClean="0">
                <a:latin typeface="Arial" panose="020B0604020202020204" pitchFamily="34" charset="0"/>
                <a:cs typeface="Arial" panose="020B0604020202020204" pitchFamily="34" charset="0"/>
              </a:rPr>
              <a:t>-</a:t>
            </a:r>
            <a:fld id="{4228BD1C-C212-4E35-9B32-BE5CA5ABAFDF}" type="slidenum">
              <a:rPr lang="en-US" sz="1400" smtClean="0">
                <a:latin typeface="Arial" panose="020B0604020202020204" pitchFamily="34" charset="0"/>
                <a:cs typeface="Arial" panose="020B0604020202020204" pitchFamily="34" charset="0"/>
              </a:rPr>
              <a:pPr algn="r"/>
              <a:t>‹#›</a:t>
            </a:fld>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16015367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44641" y="365126"/>
            <a:ext cx="10515600" cy="1097280"/>
          </a:xfrm>
          <a:solidFill>
            <a:srgbClr val="FAF1BC"/>
          </a:solidFill>
          <a:ln w="12700">
            <a:solidFill>
              <a:schemeClr val="tx1"/>
            </a:solidFill>
          </a:ln>
        </p:spPr>
        <p:txBody>
          <a:bodyPr anchor="ctr"/>
          <a:lstStyle>
            <a:lvl1pPr>
              <a:defRPr lang="en-US" dirty="0"/>
            </a:lvl1pPr>
          </a:lstStyle>
          <a:p>
            <a:pPr lvl="0"/>
            <a:r>
              <a:rPr lang="en-US" dirty="0" smtClean="0"/>
              <a:t>Click To Edit Master Title Style</a:t>
            </a:r>
            <a:endParaRPr lang="en-US" dirty="0"/>
          </a:p>
        </p:txBody>
      </p:sp>
      <p:sp>
        <p:nvSpPr>
          <p:cNvPr id="3" name="Footer Placeholder 4"/>
          <p:cNvSpPr>
            <a:spLocks noGrp="1"/>
          </p:cNvSpPr>
          <p:nvPr>
            <p:ph type="ftr" sz="quarter" idx="10"/>
          </p:nvPr>
        </p:nvSpPr>
        <p:spPr>
          <a:xfrm>
            <a:off x="1990975" y="6248400"/>
            <a:ext cx="8229600" cy="304800"/>
          </a:xfrm>
        </p:spPr>
        <p:txBody>
          <a:bodyPr/>
          <a:lstStyle>
            <a:lvl1pPr>
              <a:defRPr>
                <a:latin typeface="Arial" panose="020B0604020202020204" pitchFamily="34" charset="0"/>
                <a:cs typeface="Arial" panose="020B0604020202020204" pitchFamily="34" charset="0"/>
              </a:defRPr>
            </a:lvl1pPr>
          </a:lstStyle>
          <a:p>
            <a:r>
              <a:rPr lang="en-US" dirty="0" smtClean="0"/>
              <a:t>Copyright © 2017 Pearson Education, Inc.</a:t>
            </a:r>
            <a:endParaRPr lang="en-US" dirty="0"/>
          </a:p>
        </p:txBody>
      </p:sp>
      <p:sp>
        <p:nvSpPr>
          <p:cNvPr id="4" name="TextBox 3"/>
          <p:cNvSpPr txBox="1"/>
          <p:nvPr/>
        </p:nvSpPr>
        <p:spPr>
          <a:xfrm>
            <a:off x="10160000" y="6248401"/>
            <a:ext cx="1219200" cy="307777"/>
          </a:xfrm>
          <a:prstGeom prst="rect">
            <a:avLst/>
          </a:prstGeom>
          <a:noFill/>
        </p:spPr>
        <p:txBody>
          <a:bodyPr wrap="square" rtlCol="0">
            <a:spAutoFit/>
          </a:bodyPr>
          <a:lstStyle/>
          <a:p>
            <a:pPr algn="r"/>
            <a:r>
              <a:rPr lang="en-US" sz="1400" baseline="0" dirty="0" smtClean="0">
                <a:latin typeface="Arial" panose="020B0604020202020204" pitchFamily="34" charset="0"/>
                <a:cs typeface="Arial" panose="020B0604020202020204" pitchFamily="34" charset="0"/>
              </a:rPr>
              <a:t>1-</a:t>
            </a:r>
            <a:fld id="{4228BD1C-C212-4E35-9B32-BE5CA5ABAFDF}" type="slidenum">
              <a:rPr lang="en-US" sz="1400" smtClean="0">
                <a:latin typeface="Arial" panose="020B0604020202020204" pitchFamily="34" charset="0"/>
                <a:cs typeface="Arial" panose="020B0604020202020204" pitchFamily="34" charset="0"/>
              </a:rPr>
              <a:pPr algn="r"/>
              <a:t>‹#›</a:t>
            </a:fld>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20362242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Comparison">
    <p:bg>
      <p:bgPr>
        <a:solidFill>
          <a:srgbClr val="F2F2F2"/>
        </a:solidFill>
        <a:effectLst/>
      </p:bgPr>
    </p:bg>
    <p:spTree>
      <p:nvGrpSpPr>
        <p:cNvPr id="1" name=""/>
        <p:cNvGrpSpPr/>
        <p:nvPr/>
      </p:nvGrpSpPr>
      <p:grpSpPr>
        <a:xfrm>
          <a:off x="0" y="0"/>
          <a:ext cx="0" cy="0"/>
          <a:chOff x="0" y="0"/>
          <a:chExt cx="0" cy="0"/>
        </a:xfrm>
      </p:grpSpPr>
      <p:sp>
        <p:nvSpPr>
          <p:cNvPr id="10" name="Footer Placeholder 4"/>
          <p:cNvSpPr>
            <a:spLocks noGrp="1"/>
          </p:cNvSpPr>
          <p:nvPr>
            <p:ph type="ftr" sz="quarter" idx="10"/>
          </p:nvPr>
        </p:nvSpPr>
        <p:spPr>
          <a:xfrm>
            <a:off x="2005492" y="6248400"/>
            <a:ext cx="8229600" cy="304800"/>
          </a:xfrm>
        </p:spPr>
        <p:txBody>
          <a:bodyPr vert="horz" lIns="91440" tIns="45720" rIns="91440" bIns="45720" rtlCol="0" anchor="ctr"/>
          <a:lstStyle>
            <a:lvl1pPr>
              <a:defRPr lang="en-US" smtClean="0">
                <a:solidFill>
                  <a:srgbClr val="000A1E"/>
                </a:solidFill>
                <a:cs typeface="Arial" panose="020B0604020202020204" pitchFamily="34" charset="0"/>
              </a:defRPr>
            </a:lvl1pPr>
          </a:lstStyle>
          <a:p>
            <a:r>
              <a:rPr lang="en-US" dirty="0" smtClean="0"/>
              <a:t>Copyright © 2017 Pearson Education, Inc.</a:t>
            </a:r>
            <a:endParaRPr lang="en-US" dirty="0"/>
          </a:p>
        </p:txBody>
      </p:sp>
      <p:sp>
        <p:nvSpPr>
          <p:cNvPr id="11" name="TextBox 10"/>
          <p:cNvSpPr txBox="1"/>
          <p:nvPr/>
        </p:nvSpPr>
        <p:spPr>
          <a:xfrm>
            <a:off x="10160000" y="6248401"/>
            <a:ext cx="1219200" cy="307777"/>
          </a:xfrm>
          <a:prstGeom prst="rect">
            <a:avLst/>
          </a:prstGeom>
          <a:noFill/>
        </p:spPr>
        <p:txBody>
          <a:bodyPr wrap="square" rtlCol="0">
            <a:spAutoFit/>
          </a:bodyPr>
          <a:lstStyle/>
          <a:p>
            <a:pPr algn="r"/>
            <a:r>
              <a:rPr lang="en-US" sz="1400" dirty="0" smtClean="0">
                <a:latin typeface="Arial" panose="020B0604020202020204" pitchFamily="34" charset="0"/>
                <a:cs typeface="Arial" panose="020B0604020202020204" pitchFamily="34" charset="0"/>
              </a:rPr>
              <a:t>1-</a:t>
            </a:r>
            <a:fld id="{4228BD1C-C212-4E35-9B32-BE5CA5ABAFDF}" type="slidenum">
              <a:rPr lang="en-US" sz="1400" smtClean="0">
                <a:latin typeface="Arial" panose="020B0604020202020204" pitchFamily="34" charset="0"/>
                <a:cs typeface="Arial" panose="020B0604020202020204" pitchFamily="34" charset="0"/>
              </a:rPr>
              <a:pPr algn="r"/>
              <a:t>‹#›</a:t>
            </a:fld>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253091671"/>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_Comparison">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1097280"/>
          </a:xfrm>
          <a:solidFill>
            <a:srgbClr val="FAF1BC"/>
          </a:solidFill>
          <a:ln w="12700">
            <a:solidFill>
              <a:schemeClr val="tx1"/>
            </a:solidFill>
          </a:ln>
        </p:spPr>
        <p:txBody>
          <a:bodyPr anchor="ctr"/>
          <a:lstStyle>
            <a:lvl1pPr>
              <a:defRPr lang="en-US"/>
            </a:lvl1pPr>
          </a:lstStyle>
          <a:p>
            <a:pPr lvl="0"/>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29289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Text Placeholder 4"/>
          <p:cNvSpPr>
            <a:spLocks noGrp="1"/>
          </p:cNvSpPr>
          <p:nvPr>
            <p:ph type="body" sz="quarter" idx="3"/>
          </p:nvPr>
        </p:nvSpPr>
        <p:spPr>
          <a:xfrm>
            <a:off x="6172200" y="2505074"/>
            <a:ext cx="5183188" cy="110680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Footer Placeholder 4"/>
          <p:cNvSpPr>
            <a:spLocks noGrp="1"/>
          </p:cNvSpPr>
          <p:nvPr>
            <p:ph type="ftr" sz="quarter" idx="10"/>
          </p:nvPr>
        </p:nvSpPr>
        <p:spPr>
          <a:xfrm>
            <a:off x="1992245" y="6248400"/>
            <a:ext cx="8229600" cy="304800"/>
          </a:xfrm>
        </p:spPr>
        <p:txBody>
          <a:bodyPr/>
          <a:lstStyle>
            <a:lvl1pPr>
              <a:defRPr>
                <a:latin typeface="Arial" panose="020B0604020202020204" pitchFamily="34" charset="0"/>
                <a:cs typeface="Arial" panose="020B0604020202020204" pitchFamily="34" charset="0"/>
              </a:defRPr>
            </a:lvl1pPr>
          </a:lstStyle>
          <a:p>
            <a:r>
              <a:rPr lang="en-US" dirty="0" smtClean="0"/>
              <a:t>Copyright © 2017 Pearson Education, Inc.</a:t>
            </a:r>
            <a:endParaRPr lang="en-US" dirty="0"/>
          </a:p>
        </p:txBody>
      </p:sp>
      <p:sp>
        <p:nvSpPr>
          <p:cNvPr id="11" name="TextBox 10"/>
          <p:cNvSpPr txBox="1"/>
          <p:nvPr/>
        </p:nvSpPr>
        <p:spPr>
          <a:xfrm>
            <a:off x="10160000" y="6248401"/>
            <a:ext cx="1219200" cy="307777"/>
          </a:xfrm>
          <a:prstGeom prst="rect">
            <a:avLst/>
          </a:prstGeom>
          <a:noFill/>
        </p:spPr>
        <p:txBody>
          <a:bodyPr wrap="square" rtlCol="0">
            <a:spAutoFit/>
          </a:bodyPr>
          <a:lstStyle/>
          <a:p>
            <a:pPr algn="r"/>
            <a:r>
              <a:rPr lang="en-US" sz="1400" dirty="0" smtClean="0">
                <a:latin typeface="Arial" panose="020B0604020202020204" pitchFamily="34" charset="0"/>
                <a:cs typeface="Arial" panose="020B0604020202020204" pitchFamily="34" charset="0"/>
              </a:rPr>
              <a:t>1-</a:t>
            </a:r>
            <a:fld id="{4228BD1C-C212-4E35-9B32-BE5CA5ABAFDF}" type="slidenum">
              <a:rPr lang="en-US" sz="1400" smtClean="0">
                <a:latin typeface="Arial" panose="020B0604020202020204" pitchFamily="34" charset="0"/>
                <a:cs typeface="Arial" panose="020B0604020202020204" pitchFamily="34" charset="0"/>
              </a:rPr>
              <a:pPr algn="r"/>
              <a:t>‹#›</a:t>
            </a:fld>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030347288"/>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and Contentch1">
    <p:bg>
      <p:bgPr>
        <a:solidFill>
          <a:srgbClr val="F2F2F2"/>
        </a:solidFill>
        <a:effectLst/>
      </p:bgPr>
    </p:bg>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a:xfrm>
            <a:off x="1892300" y="6248400"/>
            <a:ext cx="8432800" cy="304800"/>
          </a:xfrm>
        </p:spPr>
        <p:txBody>
          <a:bodyPr/>
          <a:lstStyle>
            <a:lvl1pPr>
              <a:defRPr/>
            </a:lvl1pPr>
          </a:lstStyle>
          <a:p>
            <a:r>
              <a:rPr lang="en-US" dirty="0" smtClean="0"/>
              <a:t>Copyright © 2017 Pearson Education, Inc.</a:t>
            </a:r>
            <a:endParaRPr lang="en-US" dirty="0"/>
          </a:p>
        </p:txBody>
      </p:sp>
      <p:pic>
        <p:nvPicPr>
          <p:cNvPr id="4" name="Picture 4" descr="disclaimer"/>
          <p:cNvPicPr>
            <a:picLocks noChangeAspect="1" noChangeArrowheads="1"/>
          </p:cNvPicPr>
          <p:nvPr/>
        </p:nvPicPr>
        <p:blipFill>
          <a:blip r:embed="rId2" cstate="print"/>
          <a:srcRect/>
          <a:stretch>
            <a:fillRect/>
          </a:stretch>
        </p:blipFill>
        <p:spPr bwMode="auto">
          <a:xfrm>
            <a:off x="2286000" y="1447801"/>
            <a:ext cx="7467600" cy="2265363"/>
          </a:xfrm>
          <a:prstGeom prst="rect">
            <a:avLst/>
          </a:prstGeom>
          <a:noFill/>
          <a:ln w="9525">
            <a:noFill/>
            <a:miter lim="800000"/>
            <a:headEnd/>
            <a:tailEnd/>
          </a:ln>
        </p:spPr>
      </p:pic>
      <p:pic>
        <p:nvPicPr>
          <p:cNvPr id="5" name="Picture 4"/>
          <p:cNvPicPr>
            <a:picLocks noChangeAspect="1"/>
          </p:cNvPicPr>
          <p:nvPr/>
        </p:nvPicPr>
        <p:blipFill>
          <a:blip r:embed="rId3" cstate="print"/>
          <a:stretch>
            <a:fillRect/>
          </a:stretch>
        </p:blipFill>
        <p:spPr>
          <a:xfrm>
            <a:off x="2922714" y="3820012"/>
            <a:ext cx="6943725" cy="1457325"/>
          </a:xfrm>
          <a:prstGeom prst="rect">
            <a:avLst/>
          </a:prstGeom>
        </p:spPr>
      </p:pic>
    </p:spTree>
    <p:extLst>
      <p:ext uri="{BB962C8B-B14F-4D97-AF65-F5344CB8AC3E}">
        <p14:creationId xmlns:p14="http://schemas.microsoft.com/office/powerpoint/2010/main" xmlns="" val="334880225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7" name="Freeform 6"/>
          <p:cNvSpPr/>
          <p:nvPr/>
        </p:nvSpPr>
        <p:spPr>
          <a:xfrm>
            <a:off x="-4233" y="5579166"/>
            <a:ext cx="4766733" cy="1265583"/>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latin typeface="Arial" panose="020B0604020202020204" pitchFamily="34" charset="0"/>
            </a:endParaRPr>
          </a:p>
        </p:txBody>
      </p:sp>
      <p:sp>
        <p:nvSpPr>
          <p:cNvPr id="8" name="Freeform 7"/>
          <p:cNvSpPr/>
          <p:nvPr/>
        </p:nvSpPr>
        <p:spPr>
          <a:xfrm>
            <a:off x="13758" y="5579166"/>
            <a:ext cx="12194117" cy="1308651"/>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rgbClr val="FFDB7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latin typeface="Arial" panose="020B0604020202020204" pitchFamily="34" charset="0"/>
            </a:endParaRPr>
          </a:p>
        </p:txBody>
      </p:sp>
      <p:sp>
        <p:nvSpPr>
          <p:cNvPr id="1028" name="Title Placeholder 1"/>
          <p:cNvSpPr>
            <a:spLocks noGrp="1"/>
          </p:cNvSpPr>
          <p:nvPr>
            <p:ph type="title"/>
          </p:nvPr>
        </p:nvSpPr>
        <p:spPr bwMode="auto">
          <a:xfrm>
            <a:off x="857894" y="365125"/>
            <a:ext cx="10515600" cy="1097280"/>
          </a:xfrm>
          <a:prstGeom prst="rect">
            <a:avLst/>
          </a:prstGeom>
          <a:solidFill>
            <a:srgbClr val="FAF1BC"/>
          </a:solidFill>
          <a:ln w="12700">
            <a:solidFill>
              <a:schemeClr val="tx1"/>
            </a:solidFill>
          </a:ln>
          <a:extLst/>
        </p:spPr>
        <p:txBody>
          <a:bodyPr anchor="ctr"/>
          <a:lstStyle/>
          <a:p>
            <a:pPr lvl="0"/>
            <a:r>
              <a:rPr lang="en-US" smtClean="0"/>
              <a:t>Click to edit Master title style</a:t>
            </a:r>
            <a:endParaRPr lang="en-US" dirty="0" smtClean="0"/>
          </a:p>
        </p:txBody>
      </p:sp>
      <p:sp>
        <p:nvSpPr>
          <p:cNvPr id="1029" name="Text Placeholder 2"/>
          <p:cNvSpPr>
            <a:spLocks noGrp="1"/>
          </p:cNvSpPr>
          <p:nvPr>
            <p:ph type="body" idx="1"/>
          </p:nvPr>
        </p:nvSpPr>
        <p:spPr bwMode="auto">
          <a:xfrm>
            <a:off x="868622" y="1591710"/>
            <a:ext cx="10515600" cy="3840480"/>
          </a:xfrm>
          <a:prstGeom prst="rect">
            <a:avLst/>
          </a:prstGeom>
          <a:solidFill>
            <a:srgbClr val="FFFFFF"/>
          </a:solidFill>
          <a:ln>
            <a:noFill/>
          </a:ln>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3"/>
            <a:r>
              <a:rPr lang="en-US" smtClean="0"/>
              <a:t>Second level</a:t>
            </a:r>
          </a:p>
          <a:p>
            <a:pPr lvl="4"/>
            <a:r>
              <a:rPr lang="en-US" smtClean="0"/>
              <a:t>Third level</a:t>
            </a:r>
          </a:p>
        </p:txBody>
      </p:sp>
      <p:sp>
        <p:nvSpPr>
          <p:cNvPr id="5" name="Footer Placeholder 4"/>
          <p:cNvSpPr>
            <a:spLocks noGrp="1"/>
          </p:cNvSpPr>
          <p:nvPr>
            <p:ph type="ftr" sz="quarter" idx="3"/>
          </p:nvPr>
        </p:nvSpPr>
        <p:spPr>
          <a:xfrm>
            <a:off x="1977723" y="6248400"/>
            <a:ext cx="8229600" cy="304800"/>
          </a:xfrm>
          <a:prstGeom prst="rect">
            <a:avLst/>
          </a:prstGeom>
        </p:spPr>
        <p:txBody>
          <a:bodyPr vert="horz" lIns="91440" tIns="45720" rIns="91440" bIns="45720" rtlCol="0" anchor="ctr"/>
          <a:lstStyle>
            <a:lvl1pPr algn="ctr">
              <a:defRPr sz="1000" cap="none" spc="200" baseline="0">
                <a:solidFill>
                  <a:schemeClr val="tx1"/>
                </a:solidFill>
                <a:latin typeface="Arial" panose="020B0604020202020204" pitchFamily="34" charset="0"/>
                <a:cs typeface="Arial" charset="0"/>
              </a:defRPr>
            </a:lvl1pPr>
          </a:lstStyle>
          <a:p>
            <a:r>
              <a:rPr lang="en-US" dirty="0" smtClean="0"/>
              <a:t>Copyright © 2017 Pearson Education, Inc.</a:t>
            </a:r>
            <a:endParaRPr lang="en-US" dirty="0"/>
          </a:p>
        </p:txBody>
      </p:sp>
      <p:pic>
        <p:nvPicPr>
          <p:cNvPr id="3" name="Picture 2"/>
          <p:cNvPicPr preferRelativeResize="0">
            <a:picLocks/>
          </p:cNvPicPr>
          <p:nvPr/>
        </p:nvPicPr>
        <p:blipFill>
          <a:blip r:embed="rId8" cstate="print"/>
          <a:stretch>
            <a:fillRect/>
          </a:stretch>
        </p:blipFill>
        <p:spPr>
          <a:xfrm>
            <a:off x="1977723" y="5891630"/>
            <a:ext cx="8321040" cy="274320"/>
          </a:xfrm>
          <a:prstGeom prst="rect">
            <a:avLst/>
          </a:prstGeom>
        </p:spPr>
      </p:pic>
    </p:spTree>
    <p:extLst>
      <p:ext uri="{BB962C8B-B14F-4D97-AF65-F5344CB8AC3E}">
        <p14:creationId xmlns:p14="http://schemas.microsoft.com/office/powerpoint/2010/main" xmlns="" val="2150235121"/>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Lst>
  <p:timing>
    <p:tnLst>
      <p:par>
        <p:cTn id="1" dur="indefinite" restart="never" nodeType="tmRoot"/>
      </p:par>
    </p:tnLst>
  </p:timing>
  <p:hf sldNum="0" hdr="0" dt="0"/>
  <p:txStyles>
    <p:titleStyle>
      <a:lvl1pPr algn="l" defTabSz="114300" rtl="0" eaLnBrk="1" fontAlgn="base" hangingPunct="1">
        <a:spcBef>
          <a:spcPct val="0"/>
        </a:spcBef>
        <a:spcAft>
          <a:spcPct val="0"/>
        </a:spcAft>
        <a:defRPr lang="en-US" sz="3600" kern="1200" cap="none" dirty="0" smtClean="0">
          <a:solidFill>
            <a:schemeClr val="tx1"/>
          </a:solidFill>
          <a:latin typeface="Arial" pitchFamily="34" charset="0"/>
          <a:ea typeface="+mn-ea"/>
          <a:cs typeface="Arial" panose="020B0604020202020204" pitchFamily="34" charset="0"/>
        </a:defRPr>
      </a:lvl1pPr>
      <a:lvl2pPr algn="l" rtl="0" eaLnBrk="1" fontAlgn="base" hangingPunct="1">
        <a:spcBef>
          <a:spcPct val="0"/>
        </a:spcBef>
        <a:spcAft>
          <a:spcPct val="0"/>
        </a:spcAft>
        <a:defRPr sz="3200">
          <a:solidFill>
            <a:schemeClr val="tx1"/>
          </a:solidFill>
          <a:latin typeface="Helvetica" pitchFamily="34" charset="0"/>
        </a:defRPr>
      </a:lvl2pPr>
      <a:lvl3pPr algn="l" rtl="0" eaLnBrk="1" fontAlgn="base" hangingPunct="1">
        <a:spcBef>
          <a:spcPct val="0"/>
        </a:spcBef>
        <a:spcAft>
          <a:spcPct val="0"/>
        </a:spcAft>
        <a:defRPr sz="3200">
          <a:solidFill>
            <a:schemeClr val="tx1"/>
          </a:solidFill>
          <a:latin typeface="Helvetica" pitchFamily="34" charset="0"/>
        </a:defRPr>
      </a:lvl3pPr>
      <a:lvl4pPr algn="l" rtl="0" eaLnBrk="1" fontAlgn="base" hangingPunct="1">
        <a:spcBef>
          <a:spcPct val="0"/>
        </a:spcBef>
        <a:spcAft>
          <a:spcPct val="0"/>
        </a:spcAft>
        <a:defRPr sz="3200">
          <a:solidFill>
            <a:schemeClr val="tx1"/>
          </a:solidFill>
          <a:latin typeface="Helvetica" pitchFamily="34" charset="0"/>
        </a:defRPr>
      </a:lvl4pPr>
      <a:lvl5pPr algn="l" rtl="0" eaLnBrk="1" fontAlgn="base" hangingPunct="1">
        <a:spcBef>
          <a:spcPct val="0"/>
        </a:spcBef>
        <a:spcAft>
          <a:spcPct val="0"/>
        </a:spcAft>
        <a:defRPr sz="3200">
          <a:solidFill>
            <a:schemeClr val="tx1"/>
          </a:solidFill>
          <a:latin typeface="Helvetica" pitchFamily="34" charset="0"/>
        </a:defRPr>
      </a:lvl5pPr>
      <a:lvl6pPr marL="457200" algn="l" rtl="0" eaLnBrk="1" fontAlgn="base" hangingPunct="1">
        <a:spcBef>
          <a:spcPct val="0"/>
        </a:spcBef>
        <a:spcAft>
          <a:spcPct val="0"/>
        </a:spcAft>
        <a:defRPr sz="2800">
          <a:solidFill>
            <a:schemeClr val="tx1"/>
          </a:solidFill>
          <a:latin typeface="Franklin Gothic Medium" pitchFamily="34" charset="0"/>
        </a:defRPr>
      </a:lvl6pPr>
      <a:lvl7pPr marL="914400" algn="l" rtl="0" eaLnBrk="1" fontAlgn="base" hangingPunct="1">
        <a:spcBef>
          <a:spcPct val="0"/>
        </a:spcBef>
        <a:spcAft>
          <a:spcPct val="0"/>
        </a:spcAft>
        <a:defRPr sz="2800">
          <a:solidFill>
            <a:schemeClr val="tx1"/>
          </a:solidFill>
          <a:latin typeface="Franklin Gothic Medium" pitchFamily="34" charset="0"/>
        </a:defRPr>
      </a:lvl7pPr>
      <a:lvl8pPr marL="1371600" algn="l" rtl="0" eaLnBrk="1" fontAlgn="base" hangingPunct="1">
        <a:spcBef>
          <a:spcPct val="0"/>
        </a:spcBef>
        <a:spcAft>
          <a:spcPct val="0"/>
        </a:spcAft>
        <a:defRPr sz="2800">
          <a:solidFill>
            <a:schemeClr val="tx1"/>
          </a:solidFill>
          <a:latin typeface="Franklin Gothic Medium" pitchFamily="34" charset="0"/>
        </a:defRPr>
      </a:lvl8pPr>
      <a:lvl9pPr marL="1828800" algn="l" rtl="0" eaLnBrk="1" fontAlgn="base" hangingPunct="1">
        <a:spcBef>
          <a:spcPct val="0"/>
        </a:spcBef>
        <a:spcAft>
          <a:spcPct val="0"/>
        </a:spcAft>
        <a:defRPr sz="2800">
          <a:solidFill>
            <a:schemeClr val="tx1"/>
          </a:solidFill>
          <a:latin typeface="Franklin Gothic Medium" pitchFamily="34" charset="0"/>
        </a:defRPr>
      </a:lvl9pPr>
    </p:titleStyle>
    <p:bodyStyle>
      <a:lvl1pPr marL="225425" indent="-225425" algn="l" rtl="0" eaLnBrk="1" fontAlgn="base" hangingPunct="1">
        <a:spcBef>
          <a:spcPts val="800"/>
        </a:spcBef>
        <a:spcAft>
          <a:spcPct val="0"/>
        </a:spcAft>
        <a:buFont typeface="Arial" pitchFamily="34" charset="0"/>
        <a:buChar char="•"/>
        <a:defRPr sz="2800" kern="1200">
          <a:solidFill>
            <a:schemeClr val="tx1"/>
          </a:solidFill>
          <a:latin typeface="Arial" pitchFamily="34" charset="0"/>
          <a:ea typeface="+mn-ea"/>
          <a:cs typeface="Arial" pitchFamily="34" charset="0"/>
        </a:defRPr>
      </a:lvl1pPr>
      <a:lvl2pPr marL="234950" indent="-234950" algn="l" rtl="0" eaLnBrk="1" fontAlgn="base" hangingPunct="1">
        <a:spcBef>
          <a:spcPts val="300"/>
        </a:spcBef>
        <a:spcAft>
          <a:spcPct val="0"/>
        </a:spcAft>
        <a:buClr>
          <a:srgbClr val="000A1E"/>
        </a:buClr>
        <a:buFont typeface="Arial" pitchFamily="34" charset="0"/>
        <a:buChar char="•"/>
        <a:tabLst/>
        <a:defRPr sz="2800" kern="1200">
          <a:solidFill>
            <a:schemeClr val="tx1"/>
          </a:solidFill>
          <a:latin typeface="Arial" pitchFamily="34" charset="0"/>
          <a:ea typeface="+mn-ea"/>
          <a:cs typeface="Arial" pitchFamily="34" charset="0"/>
        </a:defRPr>
      </a:lvl2pPr>
      <a:lvl3pPr marL="463550" indent="-225425" algn="l" rtl="0" eaLnBrk="1" fontAlgn="base" hangingPunct="1">
        <a:spcBef>
          <a:spcPts val="300"/>
        </a:spcBef>
        <a:spcAft>
          <a:spcPct val="0"/>
        </a:spcAft>
        <a:buClr>
          <a:srgbClr val="000A1E"/>
        </a:buClr>
        <a:buFont typeface="Arial" pitchFamily="34" charset="0"/>
        <a:buChar char="•"/>
        <a:defRPr sz="2800" kern="1200">
          <a:solidFill>
            <a:schemeClr val="tx1"/>
          </a:solidFill>
          <a:latin typeface="Arial" pitchFamily="34" charset="0"/>
          <a:ea typeface="+mn-ea"/>
          <a:cs typeface="Arial" pitchFamily="34" charset="0"/>
        </a:defRPr>
      </a:lvl3pPr>
      <a:lvl4pPr marL="622300" indent="-284163" algn="l" rtl="0" eaLnBrk="1" fontAlgn="base" hangingPunct="1">
        <a:spcBef>
          <a:spcPts val="300"/>
        </a:spcBef>
        <a:spcAft>
          <a:spcPct val="0"/>
        </a:spcAft>
        <a:buClr>
          <a:srgbClr val="000A1E"/>
        </a:buClr>
        <a:buFont typeface="Arial" panose="020B0604020202020204" pitchFamily="34" charset="0"/>
        <a:buChar char="–"/>
        <a:defRPr sz="2800" kern="1200">
          <a:solidFill>
            <a:schemeClr val="tx1"/>
          </a:solidFill>
          <a:latin typeface="Arial" pitchFamily="34" charset="0"/>
          <a:ea typeface="+mn-ea"/>
          <a:cs typeface="Arial" pitchFamily="34" charset="0"/>
        </a:defRPr>
      </a:lvl4pPr>
      <a:lvl5pPr marL="1033463" indent="-384175" algn="l" rtl="0" eaLnBrk="1" fontAlgn="base" hangingPunct="1">
        <a:spcBef>
          <a:spcPts val="300"/>
        </a:spcBef>
        <a:spcAft>
          <a:spcPct val="0"/>
        </a:spcAft>
        <a:buClr>
          <a:srgbClr val="000A1E"/>
        </a:buClr>
        <a:buFont typeface="Wingdings" panose="05000000000000000000" pitchFamily="2" charset="2"/>
        <a:buChar char="Ø"/>
        <a:defRPr sz="2800" kern="1200">
          <a:solidFill>
            <a:schemeClr val="tx1"/>
          </a:solidFill>
          <a:latin typeface="Arial" pitchFamily="34" charset="0"/>
          <a:ea typeface="+mn-ea"/>
          <a:cs typeface="Arial" pitchFamily="34" charset="0"/>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ystems-thinking.org/stada/stada.ht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nsdc.org/standards/collaborationskills.cfm"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en.wikipedia.org/wiki/Information_technology"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www.thefreedictionary.com/do-si-do"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sz="4800" dirty="0"/>
              <a:t>The Importance of MIS</a:t>
            </a:r>
          </a:p>
        </p:txBody>
      </p:sp>
      <p:sp>
        <p:nvSpPr>
          <p:cNvPr id="3" name="Title 2"/>
          <p:cNvSpPr>
            <a:spLocks noGrp="1"/>
          </p:cNvSpPr>
          <p:nvPr>
            <p:ph type="title"/>
          </p:nvPr>
        </p:nvSpPr>
        <p:spPr/>
        <p:txBody>
          <a:bodyPr/>
          <a:lstStyle/>
          <a:p>
            <a:r>
              <a:rPr lang="en-US" dirty="0"/>
              <a:t>Chapter 1</a:t>
            </a:r>
          </a:p>
        </p:txBody>
      </p:sp>
    </p:spTree>
    <p:extLst>
      <p:ext uri="{BB962C8B-B14F-4D97-AF65-F5344CB8AC3E}">
        <p14:creationId xmlns:p14="http://schemas.microsoft.com/office/powerpoint/2010/main" xmlns="" val="28801800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7" name="AutoShape 2"/>
          <p:cNvSpPr>
            <a:spLocks noGrp="1" noChangeArrowheads="1"/>
          </p:cNvSpPr>
          <p:nvPr>
            <p:ph type="title"/>
          </p:nvPr>
        </p:nvSpPr>
        <p:spPr>
          <a:solidFill>
            <a:srgbClr val="FAF1BC"/>
          </a:solidFill>
          <a:ln w="12700">
            <a:solidFill>
              <a:schemeClr val="tx1"/>
            </a:solidFill>
          </a:ln>
        </p:spPr>
        <p:txBody>
          <a:bodyPr anchor="ctr"/>
          <a:lstStyle/>
          <a:p>
            <a:r>
              <a:rPr lang="en-IN" dirty="0"/>
              <a:t>Q2:  How Will MIS Affect Me?</a:t>
            </a:r>
            <a:endParaRPr lang="en-US" dirty="0"/>
          </a:p>
        </p:txBody>
      </p:sp>
      <p:sp>
        <p:nvSpPr>
          <p:cNvPr id="2" name="Footer Placeholder 1"/>
          <p:cNvSpPr>
            <a:spLocks noGrp="1"/>
          </p:cNvSpPr>
          <p:nvPr>
            <p:ph type="ftr" sz="quarter" idx="10"/>
          </p:nvPr>
        </p:nvSpPr>
        <p:spPr/>
        <p:txBody>
          <a:bodyPr/>
          <a:lstStyle/>
          <a:p>
            <a:pPr>
              <a:defRPr/>
            </a:pPr>
            <a:r>
              <a:rPr lang="en-US" dirty="0" smtClean="0"/>
              <a:t>Copyright © 2017 Pearson Education, Inc.</a:t>
            </a:r>
            <a:endParaRPr lang="en-US" dirty="0"/>
          </a:p>
        </p:txBody>
      </p:sp>
      <p:sp>
        <p:nvSpPr>
          <p:cNvPr id="3" name="Content Placeholder 2"/>
          <p:cNvSpPr>
            <a:spLocks noGrp="1"/>
          </p:cNvSpPr>
          <p:nvPr>
            <p:ph idx="1"/>
          </p:nvPr>
        </p:nvSpPr>
        <p:spPr/>
        <p:txBody>
          <a:bodyPr>
            <a:normAutofit/>
          </a:bodyPr>
          <a:lstStyle/>
          <a:p>
            <a:r>
              <a:rPr lang="en-IN" dirty="0"/>
              <a:t>Technological change </a:t>
            </a:r>
            <a:r>
              <a:rPr lang="en-IN" dirty="0" smtClean="0"/>
              <a:t>accelerating</a:t>
            </a:r>
          </a:p>
          <a:p>
            <a:r>
              <a:rPr lang="en-IN" dirty="0"/>
              <a:t>Bell’s Law </a:t>
            </a:r>
            <a:r>
              <a:rPr lang="en-IN" dirty="0" smtClean="0"/>
              <a:t>affect</a:t>
            </a:r>
            <a:endParaRPr lang="en-IN" dirty="0"/>
          </a:p>
          <a:p>
            <a:pPr lvl="2"/>
            <a:r>
              <a:rPr lang="en-IN" dirty="0"/>
              <a:t>H</a:t>
            </a:r>
            <a:r>
              <a:rPr lang="en-IN" dirty="0" smtClean="0"/>
              <a:t>ighly successful business could be bankrupt quickly because </a:t>
            </a:r>
            <a:r>
              <a:rPr lang="en-US" dirty="0" smtClean="0"/>
              <a:t>technology </a:t>
            </a:r>
            <a:r>
              <a:rPr lang="en-US" dirty="0"/>
              <a:t>changed and it </a:t>
            </a:r>
            <a:r>
              <a:rPr lang="en-US" dirty="0" smtClean="0"/>
              <a:t>didn’t</a:t>
            </a:r>
          </a:p>
          <a:p>
            <a:pPr lvl="2"/>
            <a:r>
              <a:rPr lang="en-US" dirty="0" smtClean="0"/>
              <a:t>Ex: Blockbuster</a:t>
            </a:r>
            <a:endParaRPr lang="en-US" dirty="0"/>
          </a:p>
          <a:p>
            <a:pPr lvl="2"/>
            <a:endParaRPr lang="en-IN" dirty="0" smtClean="0"/>
          </a:p>
          <a:p>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sz="3600" dirty="0" smtClean="0">
                <a:latin typeface="Arial" charset="0"/>
                <a:cs typeface="Arial" charset="0"/>
              </a:rPr>
              <a:t>How Can I Attain Job Security?</a:t>
            </a:r>
          </a:p>
        </p:txBody>
      </p:sp>
      <p:sp>
        <p:nvSpPr>
          <p:cNvPr id="17410" name="Footer Placeholder 2"/>
          <p:cNvSpPr>
            <a:spLocks noGrp="1"/>
          </p:cNvSpPr>
          <p:nvPr>
            <p:ph type="ftr" sz="quarter" idx="10"/>
          </p:nvPr>
        </p:nvSpPr>
        <p:spPr bwMode="auto">
          <a:noFill/>
          <a:ln>
            <a:miter lim="800000"/>
            <a:headEnd/>
            <a:tailEnd/>
          </a:ln>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en-US" dirty="0" smtClean="0">
                <a:latin typeface="Arial" charset="0"/>
                <a:cs typeface="Arial" charset="0"/>
              </a:rPr>
              <a:t>Copyright © 2017 Pearson Education, Inc.</a:t>
            </a:r>
            <a:endParaRPr lang="en-US" dirty="0">
              <a:latin typeface="Arial" charset="0"/>
              <a:cs typeface="Arial" charset="0"/>
            </a:endParaRPr>
          </a:p>
        </p:txBody>
      </p:sp>
      <p:sp>
        <p:nvSpPr>
          <p:cNvPr id="4" name="Content Placeholder 3"/>
          <p:cNvSpPr>
            <a:spLocks noGrp="1"/>
          </p:cNvSpPr>
          <p:nvPr>
            <p:ph idx="1"/>
          </p:nvPr>
        </p:nvSpPr>
        <p:spPr>
          <a:xfrm>
            <a:off x="772583" y="1720312"/>
            <a:ext cx="10515600" cy="3750590"/>
          </a:xfrm>
        </p:spPr>
        <p:txBody>
          <a:bodyPr/>
          <a:lstStyle/>
          <a:p>
            <a:pPr marL="223838" indent="-223838">
              <a:defRPr/>
            </a:pPr>
            <a:r>
              <a:rPr lang="en-IN" dirty="0" smtClean="0"/>
              <a:t>Moore’s </a:t>
            </a:r>
            <a:r>
              <a:rPr lang="en-IN" dirty="0"/>
              <a:t>Law, Metcalfe’s Law</a:t>
            </a:r>
            <a:r>
              <a:rPr lang="en-IN" dirty="0" smtClean="0"/>
              <a:t>, </a:t>
            </a:r>
            <a:r>
              <a:rPr lang="en-IN" dirty="0"/>
              <a:t>Kryder’s </a:t>
            </a:r>
            <a:r>
              <a:rPr lang="en-IN" dirty="0" smtClean="0"/>
              <a:t>Law</a:t>
            </a:r>
            <a:r>
              <a:rPr lang="en-IN" dirty="0"/>
              <a:t> </a:t>
            </a:r>
            <a:endParaRPr lang="en-IN" dirty="0" smtClean="0"/>
          </a:p>
          <a:p>
            <a:pPr marL="682625" lvl="2" indent="-288925">
              <a:defRPr/>
            </a:pPr>
            <a:r>
              <a:rPr lang="en-IN" dirty="0" smtClean="0"/>
              <a:t>Driving data </a:t>
            </a:r>
            <a:r>
              <a:rPr lang="en-IN" dirty="0"/>
              <a:t>processing, storage</a:t>
            </a:r>
            <a:r>
              <a:rPr lang="en-IN" dirty="0" smtClean="0"/>
              <a:t>, </a:t>
            </a:r>
            <a:r>
              <a:rPr lang="en-IN" dirty="0"/>
              <a:t>communications </a:t>
            </a:r>
            <a:r>
              <a:rPr lang="en-IN" dirty="0" smtClean="0"/>
              <a:t>costs to </a:t>
            </a:r>
            <a:r>
              <a:rPr lang="en-IN" dirty="0"/>
              <a:t>essentially </a:t>
            </a:r>
            <a:r>
              <a:rPr lang="en-IN" dirty="0" smtClean="0"/>
              <a:t>zero</a:t>
            </a:r>
            <a:endParaRPr lang="en-US" dirty="0" smtClean="0"/>
          </a:p>
          <a:p>
            <a:pPr marL="223838" indent="-223838">
              <a:buFont typeface="Arial" panose="020B0604020202020204" pitchFamily="34" charset="0"/>
              <a:buChar char="•"/>
              <a:defRPr/>
            </a:pPr>
            <a:r>
              <a:rPr lang="en-US" b="1" dirty="0" smtClean="0"/>
              <a:t>Any routine skill can, and will, be outsourced to lowest bidder</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0929" y="365759"/>
            <a:ext cx="10691109" cy="1097280"/>
          </a:xfrm>
        </p:spPr>
        <p:txBody>
          <a:bodyPr/>
          <a:lstStyle/>
          <a:p>
            <a:r>
              <a:rPr lang="en-IN" dirty="0" smtClean="0"/>
              <a:t>What Skills Will Be Marketable During Your Career?</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p:txBody>
          <a:bodyPr/>
          <a:lstStyle/>
          <a:p>
            <a:pPr marL="223838" indent="-223838">
              <a:defRPr/>
            </a:pPr>
            <a:r>
              <a:rPr lang="en-IN" dirty="0"/>
              <a:t>Rapid technological change and increased international </a:t>
            </a:r>
            <a:r>
              <a:rPr lang="en-IN" dirty="0" smtClean="0"/>
              <a:t>competition:</a:t>
            </a:r>
          </a:p>
          <a:p>
            <a:pPr marL="617538" lvl="2" indent="-223838">
              <a:defRPr/>
            </a:pPr>
            <a:r>
              <a:rPr lang="en-IN" dirty="0" smtClean="0"/>
              <a:t>Requires skills and ability </a:t>
            </a:r>
            <a:r>
              <a:rPr lang="en-IN" dirty="0"/>
              <a:t>to </a:t>
            </a:r>
            <a:r>
              <a:rPr lang="en-IN" dirty="0" smtClean="0"/>
              <a:t>adapt </a:t>
            </a:r>
          </a:p>
          <a:p>
            <a:pPr marL="617538" lvl="2" indent="-223838">
              <a:defRPr/>
            </a:pPr>
            <a:r>
              <a:rPr lang="en-IN" dirty="0" smtClean="0"/>
              <a:t>Favours people with strong non-routine </a:t>
            </a:r>
            <a:r>
              <a:rPr lang="en-IN" dirty="0"/>
              <a:t>cognitive </a:t>
            </a:r>
            <a:r>
              <a:rPr lang="en-IN" dirty="0" smtClean="0"/>
              <a:t>skills</a:t>
            </a:r>
          </a:p>
          <a:p>
            <a:pPr marL="617538" lvl="2" indent="-223838">
              <a:defRPr/>
            </a:pPr>
            <a:r>
              <a:rPr lang="en-US" b="1" dirty="0" smtClean="0"/>
              <a:t>Message</a:t>
            </a:r>
            <a:r>
              <a:rPr lang="en-US" b="1" dirty="0"/>
              <a:t>: Develop strong non-routine cognitive </a:t>
            </a:r>
            <a:r>
              <a:rPr lang="en-US" b="1" dirty="0" smtClean="0"/>
              <a:t>skills</a:t>
            </a:r>
            <a:endParaRPr lang="en-US" b="1" dirty="0"/>
          </a:p>
        </p:txBody>
      </p:sp>
    </p:spTree>
    <p:extLst>
      <p:ext uri="{BB962C8B-B14F-4D97-AF65-F5344CB8AC3E}">
        <p14:creationId xmlns:p14="http://schemas.microsoft.com/office/powerpoint/2010/main" xmlns="" val="12209422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r>
              <a:rPr lang="en-US" dirty="0" smtClean="0">
                <a:latin typeface="Arial" charset="0"/>
                <a:cs typeface="Arial" charset="0"/>
              </a:rPr>
              <a:t>What Is a Marketable Skill?</a:t>
            </a:r>
          </a:p>
        </p:txBody>
      </p:sp>
      <p:sp>
        <p:nvSpPr>
          <p:cNvPr id="19458" name="Footer Placeholder 2"/>
          <p:cNvSpPr>
            <a:spLocks noGrp="1"/>
          </p:cNvSpPr>
          <p:nvPr>
            <p:ph type="ftr" sz="quarter" idx="10"/>
          </p:nvPr>
        </p:nvSpPr>
        <p:spPr bwMode="auto">
          <a:noFill/>
          <a:ln>
            <a:miter lim="800000"/>
            <a:headEnd/>
            <a:tailEnd/>
          </a:ln>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en-US" dirty="0" smtClean="0">
                <a:latin typeface="Arial" charset="0"/>
                <a:cs typeface="Arial" charset="0"/>
              </a:rPr>
              <a:t>Copyright © 2017 Pearson Education, Inc.</a:t>
            </a:r>
            <a:endParaRPr lang="en-US" dirty="0">
              <a:latin typeface="Arial" charset="0"/>
              <a:cs typeface="Arial" charset="0"/>
            </a:endParaRPr>
          </a:p>
        </p:txBody>
      </p:sp>
      <p:pic>
        <p:nvPicPr>
          <p:cNvPr id="6" name="Picture 5"/>
          <p:cNvPicPr preferRelativeResize="0">
            <a:picLocks/>
          </p:cNvPicPr>
          <p:nvPr/>
        </p:nvPicPr>
        <p:blipFill>
          <a:blip r:embed="rId3" cstate="print"/>
          <a:stretch>
            <a:fillRect/>
          </a:stretch>
        </p:blipFill>
        <p:spPr>
          <a:xfrm>
            <a:off x="806822" y="1558349"/>
            <a:ext cx="10515600" cy="402336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49" name="Group 7"/>
          <p:cNvGrpSpPr>
            <a:grpSpLocks/>
          </p:cNvGrpSpPr>
          <p:nvPr/>
        </p:nvGrpSpPr>
        <p:grpSpPr bwMode="auto">
          <a:xfrm>
            <a:off x="2208213" y="2106614"/>
            <a:ext cx="7696200" cy="4060825"/>
            <a:chOff x="533400" y="1600200"/>
            <a:chExt cx="8001000" cy="4525963"/>
          </a:xfrm>
        </p:grpSpPr>
        <p:sp>
          <p:nvSpPr>
            <p:cNvPr id="27653" name="Rectangle 8"/>
            <p:cNvSpPr>
              <a:spLocks noChangeArrowheads="1"/>
            </p:cNvSpPr>
            <p:nvPr/>
          </p:nvSpPr>
          <p:spPr bwMode="auto">
            <a:xfrm>
              <a:off x="533400" y="1600200"/>
              <a:ext cx="8001000" cy="4525963"/>
            </a:xfrm>
            <a:prstGeom prst="rect">
              <a:avLst/>
            </a:prstGeom>
            <a:noFill/>
            <a:ln w="9525">
              <a:noFill/>
              <a:miter lim="800000"/>
              <a:headEnd/>
              <a:tailEnd/>
            </a:ln>
          </p:spPr>
          <p:txBody>
            <a:bodyPr/>
            <a:lstStyle/>
            <a:p>
              <a:endParaRPr lang="en-US" dirty="0">
                <a:latin typeface="Arial" panose="020B0604020202020204" pitchFamily="34" charset="0"/>
              </a:endParaRPr>
            </a:p>
          </p:txBody>
        </p:sp>
        <p:sp>
          <p:nvSpPr>
            <p:cNvPr id="13" name="Freeform 12"/>
            <p:cNvSpPr/>
            <p:nvPr/>
          </p:nvSpPr>
          <p:spPr>
            <a:xfrm rot="2142401">
              <a:off x="3713079" y="4309107"/>
              <a:ext cx="1641640" cy="66269"/>
            </a:xfrm>
            <a:custGeom>
              <a:avLst/>
              <a:gdLst>
                <a:gd name="connsiteX0" fmla="*/ 0 w 1641640"/>
                <a:gd name="connsiteY0" fmla="*/ 33134 h 66269"/>
                <a:gd name="connsiteX1" fmla="*/ 1641640 w 1641640"/>
                <a:gd name="connsiteY1" fmla="*/ 33134 h 66269"/>
              </a:gdLst>
              <a:ahLst/>
              <a:cxnLst>
                <a:cxn ang="0">
                  <a:pos x="connsiteX0" y="connsiteY0"/>
                </a:cxn>
                <a:cxn ang="0">
                  <a:pos x="connsiteX1" y="connsiteY1"/>
                </a:cxn>
              </a:cxnLst>
              <a:rect l="l" t="t" r="r" b="b"/>
              <a:pathLst>
                <a:path w="1641640" h="66269">
                  <a:moveTo>
                    <a:pt x="0" y="33134"/>
                  </a:moveTo>
                  <a:lnTo>
                    <a:pt x="1641640" y="33134"/>
                  </a:lnTo>
                </a:path>
              </a:pathLst>
            </a:custGeom>
            <a:noFill/>
            <a:ln>
              <a:noFill/>
            </a:ln>
            <a:scene3d>
              <a:camera prst="orthographicFront"/>
              <a:lightRig rig="threePt" dir="t">
                <a:rot lat="0" lon="0" rev="7500000"/>
              </a:lightRig>
            </a:scene3d>
            <a:sp3d z="-40000" prstMaterial="matte"/>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lIns="792479" tIns="-7908" rIns="792478" bIns="-7906" spcCol="1270" anchor="ctr"/>
            <a:lstStyle/>
            <a:p>
              <a:pPr defTabSz="266700">
                <a:lnSpc>
                  <a:spcPct val="90000"/>
                </a:lnSpc>
                <a:spcAft>
                  <a:spcPct val="35000"/>
                </a:spcAft>
                <a:defRPr/>
              </a:pPr>
              <a:endParaRPr lang="en-US" sz="600" dirty="0">
                <a:solidFill>
                  <a:schemeClr val="tx1"/>
                </a:solidFill>
                <a:latin typeface="Arial" panose="020B0604020202020204" pitchFamily="34" charset="0"/>
              </a:endParaRPr>
            </a:p>
          </p:txBody>
        </p:sp>
      </p:grpSp>
      <p:sp>
        <p:nvSpPr>
          <p:cNvPr id="27651" name="Title 2"/>
          <p:cNvSpPr>
            <a:spLocks noGrp="1"/>
          </p:cNvSpPr>
          <p:nvPr>
            <p:ph type="title"/>
          </p:nvPr>
        </p:nvSpPr>
        <p:spPr/>
        <p:txBody>
          <a:bodyPr/>
          <a:lstStyle/>
          <a:p>
            <a:pPr eaLnBrk="1" hangingPunct="1">
              <a:defRPr/>
            </a:pPr>
            <a:r>
              <a:rPr lang="en-US" dirty="0" smtClean="0">
                <a:solidFill>
                  <a:schemeClr val="accent3">
                    <a:lumMod val="10000"/>
                  </a:schemeClr>
                </a:solidFill>
                <a:cs typeface="Arial" charset="0"/>
              </a:rPr>
              <a:t>How Can Intro to MIS Help You Learn Non-Routine Skills?</a:t>
            </a:r>
          </a:p>
        </p:txBody>
      </p:sp>
      <p:sp>
        <p:nvSpPr>
          <p:cNvPr id="2" name="Footer Placeholder 1"/>
          <p:cNvSpPr>
            <a:spLocks noGrp="1"/>
          </p:cNvSpPr>
          <p:nvPr>
            <p:ph type="ftr" sz="quarter" idx="10"/>
          </p:nvPr>
        </p:nvSpPr>
        <p:spPr/>
        <p:txBody>
          <a:bodyPr/>
          <a:lstStyle/>
          <a:p>
            <a:pPr>
              <a:defRPr/>
            </a:pPr>
            <a:r>
              <a:rPr lang="en-US" dirty="0" smtClean="0"/>
              <a:t>Copyright © 2017 Pearson Education, Inc.</a:t>
            </a:r>
            <a:endParaRPr lang="en-US" dirty="0"/>
          </a:p>
        </p:txBody>
      </p:sp>
      <p:sp>
        <p:nvSpPr>
          <p:cNvPr id="27652" name="Content Placeholder 3"/>
          <p:cNvSpPr>
            <a:spLocks noGrp="1"/>
          </p:cNvSpPr>
          <p:nvPr>
            <p:ph idx="1"/>
          </p:nvPr>
        </p:nvSpPr>
        <p:spPr>
          <a:xfrm>
            <a:off x="772583" y="1559616"/>
            <a:ext cx="6821586" cy="3840480"/>
          </a:xfrm>
        </p:spPr>
        <p:txBody>
          <a:bodyPr/>
          <a:lstStyle/>
          <a:p>
            <a:pPr eaLnBrk="1" hangingPunct="1"/>
            <a:r>
              <a:rPr lang="en-US" b="1" dirty="0" smtClean="0">
                <a:latin typeface="Arial" charset="0"/>
                <a:cs typeface="Arial" charset="0"/>
              </a:rPr>
              <a:t>Abstract Reason</a:t>
            </a:r>
          </a:p>
          <a:p>
            <a:pPr lvl="2"/>
            <a:r>
              <a:rPr lang="en-US" dirty="0"/>
              <a:t>A</a:t>
            </a:r>
            <a:r>
              <a:rPr lang="en-US" dirty="0" smtClean="0"/>
              <a:t>bility </a:t>
            </a:r>
            <a:r>
              <a:rPr lang="en-US" dirty="0"/>
              <a:t>to make and manipulate </a:t>
            </a:r>
            <a:r>
              <a:rPr lang="en-US" dirty="0" smtClean="0"/>
              <a:t>models</a:t>
            </a:r>
          </a:p>
          <a:p>
            <a:pPr lvl="2"/>
            <a:r>
              <a:rPr lang="en-US" dirty="0"/>
              <a:t>L</a:t>
            </a:r>
            <a:r>
              <a:rPr lang="en-US" dirty="0" smtClean="0"/>
              <a:t>earn to use and construct abstract models</a:t>
            </a:r>
          </a:p>
          <a:p>
            <a:pPr lvl="3"/>
            <a:r>
              <a:rPr lang="en-IN" sz="2400" dirty="0" smtClean="0"/>
              <a:t>Ch. 1: Five </a:t>
            </a:r>
            <a:r>
              <a:rPr lang="en-IN" sz="2400" dirty="0"/>
              <a:t>components of an </a:t>
            </a:r>
            <a:r>
              <a:rPr lang="en-IN" sz="2400" dirty="0" smtClean="0"/>
              <a:t>IS model</a:t>
            </a:r>
            <a:endParaRPr lang="en-US" sz="2400" dirty="0" smtClean="0"/>
          </a:p>
          <a:p>
            <a:pPr lvl="3"/>
            <a:r>
              <a:rPr lang="en-US" sz="2400" dirty="0" smtClean="0">
                <a:latin typeface="Arial" charset="0"/>
                <a:cs typeface="Arial" charset="0"/>
              </a:rPr>
              <a:t>Ch. 5: How to create data models</a:t>
            </a:r>
          </a:p>
          <a:p>
            <a:pPr lvl="3"/>
            <a:r>
              <a:rPr lang="en-US" sz="2400" dirty="0" smtClean="0">
                <a:latin typeface="Arial" charset="0"/>
                <a:cs typeface="Arial" charset="0"/>
              </a:rPr>
              <a:t>Ch. 10: How to make process models</a:t>
            </a:r>
          </a:p>
        </p:txBody>
      </p:sp>
      <p:pic>
        <p:nvPicPr>
          <p:cNvPr id="1028" name="Picture 4" descr="https://upload.wikimedia.org/wikipedia/commons/thumb/2/2b/Data_modeling_context.svg/638px-Data_modeling_context.svg.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532174" y="1478655"/>
            <a:ext cx="3807869" cy="3756790"/>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2"/>
          <p:cNvSpPr>
            <a:spLocks noGrp="1"/>
          </p:cNvSpPr>
          <p:nvPr>
            <p:ph type="title"/>
          </p:nvPr>
        </p:nvSpPr>
        <p:spPr/>
        <p:txBody>
          <a:bodyPr/>
          <a:lstStyle/>
          <a:p>
            <a:pPr eaLnBrk="1" hangingPunct="1"/>
            <a:r>
              <a:rPr lang="en-US" dirty="0" smtClean="0">
                <a:latin typeface="Arial" charset="0"/>
                <a:cs typeface="Arial" charset="0"/>
              </a:rPr>
              <a:t>How Can Intro to MIS Help You Learn Non-Routine Skills? (cont’d)</a:t>
            </a:r>
          </a:p>
        </p:txBody>
      </p:sp>
      <p:sp>
        <p:nvSpPr>
          <p:cNvPr id="2" name="Footer Placeholder 1"/>
          <p:cNvSpPr>
            <a:spLocks noGrp="1"/>
          </p:cNvSpPr>
          <p:nvPr>
            <p:ph type="ftr" sz="quarter" idx="10"/>
          </p:nvPr>
        </p:nvSpPr>
        <p:spPr/>
        <p:txBody>
          <a:bodyPr/>
          <a:lstStyle/>
          <a:p>
            <a:pPr>
              <a:defRPr/>
            </a:pPr>
            <a:r>
              <a:rPr lang="en-US" dirty="0" smtClean="0"/>
              <a:t>Copyright © 2017 Pearson Education, Inc.</a:t>
            </a:r>
            <a:endParaRPr lang="en-US" dirty="0"/>
          </a:p>
        </p:txBody>
      </p:sp>
      <p:sp>
        <p:nvSpPr>
          <p:cNvPr id="3" name="Content Placeholder 2"/>
          <p:cNvSpPr>
            <a:spLocks noGrp="1"/>
          </p:cNvSpPr>
          <p:nvPr>
            <p:ph idx="1"/>
          </p:nvPr>
        </p:nvSpPr>
        <p:spPr/>
        <p:txBody>
          <a:bodyPr>
            <a:normAutofit/>
          </a:bodyPr>
          <a:lstStyle/>
          <a:p>
            <a:pPr eaLnBrk="1" hangingPunct="1">
              <a:defRPr/>
            </a:pPr>
            <a:r>
              <a:rPr lang="en-US" b="1" dirty="0">
                <a:hlinkClick r:id="rId3"/>
              </a:rPr>
              <a:t>Systems </a:t>
            </a:r>
            <a:r>
              <a:rPr lang="en-US" b="1" dirty="0" smtClean="0">
                <a:hlinkClick r:id="rId3"/>
              </a:rPr>
              <a:t>Thinking</a:t>
            </a:r>
            <a:endParaRPr lang="en-US" b="1" dirty="0" smtClean="0"/>
          </a:p>
          <a:p>
            <a:pPr marL="738188" lvl="2" indent="-280988">
              <a:defRPr/>
            </a:pPr>
            <a:r>
              <a:rPr lang="en-US" dirty="0"/>
              <a:t>Ability to model system components, connect </a:t>
            </a:r>
            <a:r>
              <a:rPr lang="en-US" dirty="0" smtClean="0"/>
              <a:t>inputs, </a:t>
            </a:r>
            <a:r>
              <a:rPr lang="en-US" dirty="0"/>
              <a:t>and outputs among components to reflect </a:t>
            </a:r>
            <a:r>
              <a:rPr lang="en-US" dirty="0" smtClean="0"/>
              <a:t>structure </a:t>
            </a:r>
            <a:r>
              <a:rPr lang="en-US" dirty="0"/>
              <a:t>and </a:t>
            </a:r>
            <a:r>
              <a:rPr lang="en-US" dirty="0" smtClean="0"/>
              <a:t>dynamics</a:t>
            </a:r>
          </a:p>
          <a:p>
            <a:pPr marL="738188" lvl="2" indent="-280988"/>
            <a:r>
              <a:rPr lang="en-US" dirty="0" smtClean="0"/>
              <a:t>Ability to discuss, illustrate, critique </a:t>
            </a:r>
            <a:r>
              <a:rPr lang="en-US" dirty="0"/>
              <a:t>systems</a:t>
            </a:r>
            <a:r>
              <a:rPr lang="en-US" dirty="0" smtClean="0"/>
              <a:t>; </a:t>
            </a:r>
            <a:r>
              <a:rPr lang="en-US" dirty="0"/>
              <a:t>compare </a:t>
            </a:r>
            <a:r>
              <a:rPr lang="en-US" dirty="0" smtClean="0"/>
              <a:t>alternative systems</a:t>
            </a:r>
            <a:r>
              <a:rPr lang="en-US" dirty="0"/>
              <a:t>; </a:t>
            </a:r>
            <a:r>
              <a:rPr lang="en-US" dirty="0" smtClean="0"/>
              <a:t>apply </a:t>
            </a:r>
            <a:r>
              <a:rPr lang="en-US" dirty="0"/>
              <a:t>different systems to different </a:t>
            </a:r>
            <a:r>
              <a:rPr lang="en-US" dirty="0" smtClean="0"/>
              <a:t>situations</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itle 2"/>
          <p:cNvSpPr>
            <a:spLocks noGrp="1"/>
          </p:cNvSpPr>
          <p:nvPr>
            <p:ph type="title"/>
          </p:nvPr>
        </p:nvSpPr>
        <p:spPr/>
        <p:txBody>
          <a:bodyPr/>
          <a:lstStyle/>
          <a:p>
            <a:pPr eaLnBrk="1" hangingPunct="1">
              <a:defRPr/>
            </a:pPr>
            <a:r>
              <a:rPr lang="en-US" dirty="0" smtClean="0">
                <a:solidFill>
                  <a:schemeClr val="accent3">
                    <a:lumMod val="10000"/>
                  </a:schemeClr>
                </a:solidFill>
                <a:cs typeface="Arial" charset="0"/>
              </a:rPr>
              <a:t>How Can Intro to MIS Help You Learn Non-Routine Skills? (cont’d)</a:t>
            </a:r>
          </a:p>
        </p:txBody>
      </p:sp>
      <p:sp>
        <p:nvSpPr>
          <p:cNvPr id="2" name="Footer Placeholder 1"/>
          <p:cNvSpPr>
            <a:spLocks noGrp="1"/>
          </p:cNvSpPr>
          <p:nvPr>
            <p:ph type="ftr" sz="quarter" idx="10"/>
          </p:nvPr>
        </p:nvSpPr>
        <p:spPr/>
        <p:txBody>
          <a:bodyPr/>
          <a:lstStyle/>
          <a:p>
            <a:pPr>
              <a:defRPr/>
            </a:pPr>
            <a:r>
              <a:rPr lang="en-US" dirty="0" smtClean="0"/>
              <a:t>Copyright © 2017 Pearson Education, Inc.</a:t>
            </a:r>
            <a:endParaRPr lang="en-US" dirty="0"/>
          </a:p>
        </p:txBody>
      </p:sp>
      <p:sp>
        <p:nvSpPr>
          <p:cNvPr id="3" name="Content Placeholder 2"/>
          <p:cNvSpPr>
            <a:spLocks noGrp="1"/>
          </p:cNvSpPr>
          <p:nvPr>
            <p:ph idx="1"/>
          </p:nvPr>
        </p:nvSpPr>
        <p:spPr/>
        <p:txBody>
          <a:bodyPr/>
          <a:lstStyle/>
          <a:p>
            <a:pPr eaLnBrk="1" hangingPunct="1">
              <a:defRPr/>
            </a:pPr>
            <a:r>
              <a:rPr lang="en-US" b="1" dirty="0">
                <a:hlinkClick r:id="rId3"/>
              </a:rPr>
              <a:t>Collaboration</a:t>
            </a:r>
            <a:endParaRPr lang="en-US" b="1" dirty="0"/>
          </a:p>
          <a:p>
            <a:pPr marL="858838" lvl="2" indent="-296863">
              <a:defRPr/>
            </a:pPr>
            <a:r>
              <a:rPr lang="en-US" dirty="0"/>
              <a:t>P</a:t>
            </a:r>
            <a:r>
              <a:rPr lang="en-US" dirty="0" smtClean="0"/>
              <a:t>eople </a:t>
            </a:r>
            <a:r>
              <a:rPr lang="en-US" dirty="0"/>
              <a:t>working together to achieve a common goal, result, or work </a:t>
            </a:r>
            <a:r>
              <a:rPr lang="en-US" dirty="0" smtClean="0"/>
              <a:t>product  </a:t>
            </a:r>
            <a:endParaRPr lang="en-US" dirty="0"/>
          </a:p>
          <a:p>
            <a:pPr marL="858838" lvl="2" indent="-296863">
              <a:defRPr/>
            </a:pPr>
            <a:r>
              <a:rPr lang="en-US" dirty="0" smtClean="0"/>
              <a:t>CE1 and CE2 discuss collaboration </a:t>
            </a:r>
            <a:r>
              <a:rPr lang="en-US" dirty="0"/>
              <a:t>skills and </a:t>
            </a:r>
            <a:r>
              <a:rPr lang="en-US" dirty="0" smtClean="0"/>
              <a:t>illustrate </a:t>
            </a:r>
            <a:r>
              <a:rPr lang="en-US" dirty="0"/>
              <a:t>several </a:t>
            </a:r>
            <a:r>
              <a:rPr lang="en-US" dirty="0" smtClean="0"/>
              <a:t> </a:t>
            </a:r>
            <a:r>
              <a:rPr lang="en-US" dirty="0"/>
              <a:t>collaboration information </a:t>
            </a:r>
            <a:r>
              <a:rPr lang="en-US" dirty="0" smtClean="0"/>
              <a:t>systems</a:t>
            </a:r>
            <a:endParaRPr lang="en-US" dirty="0"/>
          </a:p>
          <a:p>
            <a:pPr eaLnBrk="1" hangingPunct="1">
              <a:defRPr/>
            </a:pP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2"/>
          <p:cNvSpPr>
            <a:spLocks noGrp="1"/>
          </p:cNvSpPr>
          <p:nvPr>
            <p:ph type="title"/>
          </p:nvPr>
        </p:nvSpPr>
        <p:spPr/>
        <p:txBody>
          <a:bodyPr/>
          <a:lstStyle/>
          <a:p>
            <a:pPr eaLnBrk="1" hangingPunct="1"/>
            <a:r>
              <a:rPr lang="en-US" dirty="0" smtClean="0">
                <a:latin typeface="Arial" charset="0"/>
                <a:cs typeface="Arial" charset="0"/>
              </a:rPr>
              <a:t>How Can Intro to MIS Help You Learn Non-Routine Skills? (cont’d)</a:t>
            </a:r>
          </a:p>
        </p:txBody>
      </p:sp>
      <p:sp>
        <p:nvSpPr>
          <p:cNvPr id="2" name="Footer Placeholder 1"/>
          <p:cNvSpPr>
            <a:spLocks noGrp="1"/>
          </p:cNvSpPr>
          <p:nvPr>
            <p:ph type="ftr" sz="quarter" idx="10"/>
          </p:nvPr>
        </p:nvSpPr>
        <p:spPr/>
        <p:txBody>
          <a:bodyPr/>
          <a:lstStyle/>
          <a:p>
            <a:pPr>
              <a:defRPr/>
            </a:pPr>
            <a:r>
              <a:rPr lang="en-US" dirty="0" smtClean="0"/>
              <a:t>Copyright © 2017 Pearson Education, Inc.</a:t>
            </a:r>
            <a:endParaRPr lang="en-US" dirty="0"/>
          </a:p>
        </p:txBody>
      </p:sp>
      <p:sp>
        <p:nvSpPr>
          <p:cNvPr id="3" name="Content Placeholder 2"/>
          <p:cNvSpPr>
            <a:spLocks noGrp="1"/>
          </p:cNvSpPr>
          <p:nvPr>
            <p:ph idx="1"/>
          </p:nvPr>
        </p:nvSpPr>
        <p:spPr/>
        <p:txBody>
          <a:bodyPr>
            <a:normAutofit/>
          </a:bodyPr>
          <a:lstStyle/>
          <a:p>
            <a:pPr eaLnBrk="1" hangingPunct="1">
              <a:defRPr/>
            </a:pPr>
            <a:r>
              <a:rPr lang="en-US" b="1" dirty="0"/>
              <a:t>Ability to Experiment</a:t>
            </a:r>
          </a:p>
          <a:p>
            <a:pPr lvl="2">
              <a:defRPr/>
            </a:pPr>
            <a:r>
              <a:rPr lang="en-US" dirty="0"/>
              <a:t>Make reasoned analysis of an opportunity; </a:t>
            </a:r>
            <a:r>
              <a:rPr lang="en-US" dirty="0" smtClean="0"/>
              <a:t>develop and evaluate </a:t>
            </a:r>
            <a:r>
              <a:rPr lang="en-US" dirty="0"/>
              <a:t>possible </a:t>
            </a:r>
            <a:r>
              <a:rPr lang="en-US" dirty="0" smtClean="0"/>
              <a:t>solutions</a:t>
            </a:r>
          </a:p>
          <a:p>
            <a:pPr marL="1093788" lvl="1" indent="-457200">
              <a:buClr>
                <a:schemeClr val="tx1"/>
              </a:buClr>
              <a:buFont typeface="Wingdings" pitchFamily="2" charset="2"/>
              <a:buChar char="Ø"/>
              <a:defRPr/>
            </a:pPr>
            <a:r>
              <a:rPr lang="en-US" dirty="0"/>
              <a:t>“I’ve never done this before.”</a:t>
            </a:r>
          </a:p>
          <a:p>
            <a:pPr marL="1093788" lvl="1" indent="-457200">
              <a:buClr>
                <a:schemeClr val="tx1"/>
              </a:buClr>
              <a:buFont typeface="Wingdings" pitchFamily="2" charset="2"/>
              <a:buChar char="Ø"/>
              <a:defRPr/>
            </a:pPr>
            <a:r>
              <a:rPr lang="en-US" dirty="0"/>
              <a:t>“I don’t know how to do it.”</a:t>
            </a:r>
          </a:p>
          <a:p>
            <a:pPr marL="1093788" lvl="1" indent="-457200">
              <a:buClr>
                <a:schemeClr val="tx1"/>
              </a:buClr>
              <a:buFont typeface="Wingdings" pitchFamily="2" charset="2"/>
              <a:buChar char="Ø"/>
              <a:defRPr/>
            </a:pPr>
            <a:r>
              <a:rPr lang="en-US" dirty="0"/>
              <a:t>“But will it work?”</a:t>
            </a:r>
          </a:p>
          <a:p>
            <a:pPr marL="1093788" lvl="1" indent="-457200">
              <a:buClr>
                <a:schemeClr val="tx1"/>
              </a:buClr>
              <a:buFont typeface="Wingdings" pitchFamily="2" charset="2"/>
              <a:buChar char="Ø"/>
              <a:defRPr/>
            </a:pPr>
            <a:r>
              <a:rPr lang="en-US" dirty="0"/>
              <a:t>“Is it too weird for the market</a:t>
            </a:r>
            <a:r>
              <a:rPr lang="en-US" dirty="0" smtClean="0"/>
              <a:t>?”</a:t>
            </a:r>
            <a:r>
              <a:rPr lang="en-US" b="1" dirty="0" smtClean="0"/>
              <a:t>.</a:t>
            </a:r>
            <a:endParaRPr lang="en-US" dirty="0"/>
          </a:p>
          <a:p>
            <a:pPr>
              <a:defRPr/>
            </a:pPr>
            <a:r>
              <a:rPr lang="en-US" b="1" dirty="0" smtClean="0"/>
              <a:t>Fear </a:t>
            </a:r>
            <a:r>
              <a:rPr lang="en-US" b="1" dirty="0"/>
              <a:t>of failure paralyzes </a:t>
            </a:r>
            <a:r>
              <a:rPr lang="en-IN" b="1" dirty="0"/>
              <a:t>many good people and ideas</a:t>
            </a:r>
            <a:endParaRPr lang="en-US" b="1"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8"/>
          <p:cNvSpPr>
            <a:spLocks noGrp="1"/>
          </p:cNvSpPr>
          <p:nvPr>
            <p:ph type="title"/>
          </p:nvPr>
        </p:nvSpPr>
        <p:spPr/>
        <p:txBody>
          <a:bodyPr/>
          <a:lstStyle/>
          <a:p>
            <a:r>
              <a:rPr lang="en-IN" dirty="0" smtClean="0"/>
              <a:t>Q3:</a:t>
            </a:r>
            <a:r>
              <a:rPr lang="en-IN" dirty="0"/>
              <a:t>  Why are MIS-Related Jobs In High Demand?</a:t>
            </a:r>
            <a:endParaRPr lang="en-US" dirty="0" smtClean="0">
              <a:latin typeface="Arial" charset="0"/>
              <a:cs typeface="Arial" charset="0"/>
            </a:endParaRPr>
          </a:p>
        </p:txBody>
      </p:sp>
      <p:sp>
        <p:nvSpPr>
          <p:cNvPr id="21506" name="Footer Placeholder 3"/>
          <p:cNvSpPr>
            <a:spLocks noGrp="1"/>
          </p:cNvSpPr>
          <p:nvPr>
            <p:ph type="ftr" sz="quarter" idx="10"/>
          </p:nvPr>
        </p:nvSpPr>
        <p:spPr bwMode="auto">
          <a:noFill/>
          <a:ln>
            <a:miter lim="800000"/>
            <a:headEnd/>
            <a:tailEnd/>
          </a:ln>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en-US" dirty="0" smtClean="0">
                <a:latin typeface="Arial" charset="0"/>
                <a:cs typeface="Arial" charset="0"/>
              </a:rPr>
              <a:t>Copyright © 2017 Pearson Education, Inc.</a:t>
            </a:r>
            <a:endParaRPr lang="en-US" dirty="0">
              <a:latin typeface="Arial" charset="0"/>
              <a:cs typeface="Arial" charset="0"/>
            </a:endParaRPr>
          </a:p>
        </p:txBody>
      </p:sp>
      <p:sp>
        <p:nvSpPr>
          <p:cNvPr id="2" name="Content Placeholder 1"/>
          <p:cNvSpPr>
            <a:spLocks noGrp="1"/>
          </p:cNvSpPr>
          <p:nvPr>
            <p:ph idx="1"/>
          </p:nvPr>
        </p:nvSpPr>
        <p:spPr/>
        <p:txBody>
          <a:bodyPr/>
          <a:lstStyle/>
          <a:p>
            <a:r>
              <a:rPr lang="en-IN" dirty="0" smtClean="0"/>
              <a:t>69% </a:t>
            </a:r>
            <a:r>
              <a:rPr lang="en-IN" dirty="0"/>
              <a:t>of </a:t>
            </a:r>
            <a:r>
              <a:rPr lang="en-IN" dirty="0" smtClean="0"/>
              <a:t>college </a:t>
            </a:r>
            <a:r>
              <a:rPr lang="en-IN" dirty="0"/>
              <a:t>graduates </a:t>
            </a:r>
            <a:r>
              <a:rPr lang="en-IN" dirty="0" smtClean="0"/>
              <a:t>need </a:t>
            </a:r>
            <a:r>
              <a:rPr lang="en-IN" dirty="0"/>
              <a:t>additional training or </a:t>
            </a:r>
            <a:r>
              <a:rPr lang="en-IN" dirty="0" smtClean="0"/>
              <a:t>education </a:t>
            </a:r>
            <a:endParaRPr lang="en-IN" dirty="0"/>
          </a:p>
          <a:p>
            <a:r>
              <a:rPr lang="en-IN" dirty="0" smtClean="0"/>
              <a:t>46% </a:t>
            </a:r>
            <a:r>
              <a:rPr lang="en-IN" dirty="0"/>
              <a:t>working in jobs </a:t>
            </a:r>
            <a:r>
              <a:rPr lang="en-IN" dirty="0" smtClean="0"/>
              <a:t>not requiring </a:t>
            </a:r>
            <a:r>
              <a:rPr lang="en-IN" dirty="0"/>
              <a:t>their </a:t>
            </a:r>
            <a:r>
              <a:rPr lang="en-IN" dirty="0" smtClean="0"/>
              <a:t>degree, underemployed</a:t>
            </a:r>
          </a:p>
          <a:p>
            <a:r>
              <a:rPr lang="en-US" dirty="0" smtClean="0"/>
              <a:t>Better </a:t>
            </a:r>
            <a:r>
              <a:rPr lang="en-US" dirty="0"/>
              <a:t>success </a:t>
            </a:r>
            <a:r>
              <a:rPr lang="en-US" dirty="0" smtClean="0"/>
              <a:t>for students with courses related </a:t>
            </a:r>
            <a:r>
              <a:rPr lang="en-US" dirty="0"/>
              <a:t>to information </a:t>
            </a:r>
            <a:r>
              <a:rPr lang="en-US" dirty="0" smtClean="0"/>
              <a:t>systems</a:t>
            </a:r>
          </a:p>
          <a:p>
            <a:r>
              <a:rPr lang="en-IN" b="1" dirty="0" smtClean="0"/>
              <a:t>Tradable job</a:t>
            </a:r>
            <a:r>
              <a:rPr lang="en-IN" dirty="0" smtClean="0"/>
              <a:t> </a:t>
            </a:r>
          </a:p>
          <a:p>
            <a:pPr lvl="2"/>
            <a:r>
              <a:rPr lang="en-IN" dirty="0" smtClean="0"/>
              <a:t>Not </a:t>
            </a:r>
            <a:r>
              <a:rPr lang="en-IN" dirty="0"/>
              <a:t>dependent </a:t>
            </a:r>
            <a:r>
              <a:rPr lang="en-IN" dirty="0" smtClean="0"/>
              <a:t>on </a:t>
            </a:r>
            <a:r>
              <a:rPr lang="en-IN" dirty="0"/>
              <a:t>particular </a:t>
            </a:r>
            <a:r>
              <a:rPr lang="en-IN" dirty="0" smtClean="0"/>
              <a:t>location likely outsourced overseas</a:t>
            </a:r>
            <a:endParaRPr lang="en-US" b="1" dirty="0"/>
          </a:p>
          <a:p>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8"/>
          <p:cNvSpPr>
            <a:spLocks noGrp="1"/>
          </p:cNvSpPr>
          <p:nvPr>
            <p:ph type="title"/>
          </p:nvPr>
        </p:nvSpPr>
        <p:spPr/>
        <p:txBody>
          <a:bodyPr/>
          <a:lstStyle/>
          <a:p>
            <a:r>
              <a:rPr lang="en-US" dirty="0" smtClean="0">
                <a:latin typeface="Arial" charset="0"/>
                <a:cs typeface="Arial" charset="0"/>
              </a:rPr>
              <a:t>Job Growth over the Past Twenty Years</a:t>
            </a:r>
          </a:p>
        </p:txBody>
      </p:sp>
      <p:sp>
        <p:nvSpPr>
          <p:cNvPr id="21506" name="Footer Placeholder 3"/>
          <p:cNvSpPr>
            <a:spLocks noGrp="1"/>
          </p:cNvSpPr>
          <p:nvPr>
            <p:ph type="ftr" sz="quarter" idx="10"/>
          </p:nvPr>
        </p:nvSpPr>
        <p:spPr bwMode="auto">
          <a:noFill/>
          <a:ln>
            <a:miter lim="800000"/>
            <a:headEnd/>
            <a:tailEnd/>
          </a:ln>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en-US" dirty="0" smtClean="0">
                <a:latin typeface="Arial" charset="0"/>
                <a:cs typeface="Arial" charset="0"/>
              </a:rPr>
              <a:t>Copyright © 2016 Pearson Education, Inc. Publishing as Prentice Hall</a:t>
            </a:r>
            <a:endParaRPr lang="en-US" dirty="0">
              <a:latin typeface="Arial" charset="0"/>
              <a:cs typeface="Arial" charset="0"/>
            </a:endParaRPr>
          </a:p>
        </p:txBody>
      </p:sp>
      <p:sp>
        <p:nvSpPr>
          <p:cNvPr id="2" name="Content Placeholder 1"/>
          <p:cNvSpPr>
            <a:spLocks noGrp="1"/>
          </p:cNvSpPr>
          <p:nvPr>
            <p:ph idx="1"/>
          </p:nvPr>
        </p:nvSpPr>
        <p:spPr/>
        <p:txBody>
          <a:bodyPr/>
          <a:lstStyle/>
          <a:p>
            <a:endParaRPr lang="en-US" dirty="0"/>
          </a:p>
        </p:txBody>
      </p:sp>
      <p:pic>
        <p:nvPicPr>
          <p:cNvPr id="3" name="Picture 2"/>
          <p:cNvPicPr preferRelativeResize="0">
            <a:picLocks/>
          </p:cNvPicPr>
          <p:nvPr/>
        </p:nvPicPr>
        <p:blipFill>
          <a:blip r:embed="rId3" cstate="print"/>
          <a:stretch>
            <a:fillRect/>
          </a:stretch>
        </p:blipFill>
        <p:spPr>
          <a:xfrm>
            <a:off x="772583" y="1559615"/>
            <a:ext cx="7486313" cy="3835343"/>
          </a:xfrm>
          <a:prstGeom prst="rect">
            <a:avLst/>
          </a:prstGeom>
        </p:spPr>
      </p:pic>
      <p:pic>
        <p:nvPicPr>
          <p:cNvPr id="4" name="Picture 3"/>
          <p:cNvPicPr preferRelativeResize="0">
            <a:picLocks/>
          </p:cNvPicPr>
          <p:nvPr/>
        </p:nvPicPr>
        <p:blipFill>
          <a:blip r:embed="rId4" cstate="print"/>
          <a:stretch>
            <a:fillRect/>
          </a:stretch>
        </p:blipFill>
        <p:spPr>
          <a:xfrm>
            <a:off x="8258896" y="1554476"/>
            <a:ext cx="3200400" cy="3840482"/>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Today, They’re Not Enough.”</a:t>
            </a:r>
            <a:endParaRPr lang="en-US" sz="3600"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p:txBody>
          <a:bodyPr/>
          <a:lstStyle/>
          <a:p>
            <a:pPr marL="0" indent="0">
              <a:buNone/>
              <a:defRPr/>
            </a:pPr>
            <a:r>
              <a:rPr lang="en-US" dirty="0" smtClean="0">
                <a:solidFill>
                  <a:schemeClr val="tx1">
                    <a:lumMod val="75000"/>
                  </a:schemeClr>
                </a:solidFill>
              </a:rPr>
              <a:t>Jennifer </a:t>
            </a:r>
            <a:r>
              <a:rPr lang="en-US" dirty="0">
                <a:solidFill>
                  <a:schemeClr val="tx1">
                    <a:lumMod val="75000"/>
                  </a:schemeClr>
                </a:solidFill>
              </a:rPr>
              <a:t>lacks </a:t>
            </a:r>
            <a:r>
              <a:rPr lang="en-US" dirty="0" smtClean="0">
                <a:solidFill>
                  <a:schemeClr val="tx1">
                    <a:lumMod val="75000"/>
                  </a:schemeClr>
                </a:solidFill>
              </a:rPr>
              <a:t>skills</a:t>
            </a:r>
            <a:r>
              <a:rPr lang="en-IN" dirty="0" smtClean="0"/>
              <a:t> </a:t>
            </a:r>
            <a:r>
              <a:rPr lang="en-IN" dirty="0"/>
              <a:t>Falcon </a:t>
            </a:r>
            <a:r>
              <a:rPr lang="en-IN" dirty="0" smtClean="0"/>
              <a:t>Security</a:t>
            </a:r>
            <a:r>
              <a:rPr lang="en-US" dirty="0" smtClean="0">
                <a:solidFill>
                  <a:schemeClr val="tx1">
                    <a:lumMod val="75000"/>
                  </a:schemeClr>
                </a:solidFill>
              </a:rPr>
              <a:t> needs:</a:t>
            </a:r>
            <a:endParaRPr lang="en-US" dirty="0">
              <a:solidFill>
                <a:schemeClr val="tx1">
                  <a:lumMod val="75000"/>
                </a:schemeClr>
              </a:solidFill>
            </a:endParaRPr>
          </a:p>
          <a:p>
            <a:pPr marL="681038" indent="-404813">
              <a:buFont typeface="+mj-lt"/>
              <a:buAutoNum type="arabicPeriod"/>
              <a:defRPr/>
            </a:pPr>
            <a:r>
              <a:rPr lang="en-US" dirty="0"/>
              <a:t>Abstract reasoning </a:t>
            </a:r>
            <a:r>
              <a:rPr lang="en-US" dirty="0" smtClean="0"/>
              <a:t>skills</a:t>
            </a:r>
            <a:endParaRPr lang="en-US" dirty="0"/>
          </a:p>
          <a:p>
            <a:pPr marL="681038" indent="-404813">
              <a:buFont typeface="+mj-lt"/>
              <a:buAutoNum type="arabicPeriod"/>
              <a:defRPr/>
            </a:pPr>
            <a:r>
              <a:rPr lang="en-US" dirty="0"/>
              <a:t>Systems thinking </a:t>
            </a:r>
            <a:r>
              <a:rPr lang="en-US" dirty="0" smtClean="0"/>
              <a:t>skills</a:t>
            </a:r>
            <a:endParaRPr lang="en-US" dirty="0"/>
          </a:p>
          <a:p>
            <a:pPr marL="681038" indent="-404813">
              <a:buFont typeface="+mj-lt"/>
              <a:buAutoNum type="arabicPeriod"/>
              <a:defRPr/>
            </a:pPr>
            <a:r>
              <a:rPr lang="en-US" dirty="0"/>
              <a:t>Collaboration </a:t>
            </a:r>
            <a:r>
              <a:rPr lang="en-US" dirty="0" smtClean="0"/>
              <a:t>skills</a:t>
            </a:r>
            <a:endParaRPr lang="en-US" dirty="0"/>
          </a:p>
          <a:p>
            <a:pPr marL="681038" indent="-404813">
              <a:buFont typeface="+mj-lt"/>
              <a:buAutoNum type="arabicPeriod"/>
              <a:defRPr/>
            </a:pPr>
            <a:r>
              <a:rPr lang="en-US" dirty="0"/>
              <a:t>Experimentation </a:t>
            </a:r>
            <a:r>
              <a:rPr lang="en-US" dirty="0" smtClean="0"/>
              <a:t>skills</a:t>
            </a:r>
            <a:endParaRPr lang="en-US" dirty="0"/>
          </a:p>
          <a:p>
            <a:endParaRPr lang="en-US" dirty="0"/>
          </a:p>
        </p:txBody>
      </p:sp>
    </p:spTree>
    <p:extLst>
      <p:ext uri="{BB962C8B-B14F-4D97-AF65-F5344CB8AC3E}">
        <p14:creationId xmlns:p14="http://schemas.microsoft.com/office/powerpoint/2010/main" xmlns="" val="8450288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Job Growth by Sector by Year</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pic>
        <p:nvPicPr>
          <p:cNvPr id="8" name="Picture 7"/>
          <p:cNvPicPr preferRelativeResize="0">
            <a:picLocks/>
          </p:cNvPicPr>
          <p:nvPr/>
        </p:nvPicPr>
        <p:blipFill>
          <a:blip r:embed="rId3" cstate="print"/>
          <a:stretch>
            <a:fillRect/>
          </a:stretch>
        </p:blipFill>
        <p:spPr>
          <a:xfrm>
            <a:off x="1328458" y="1532065"/>
            <a:ext cx="9601200" cy="4206240"/>
          </a:xfrm>
          <a:prstGeom prst="rect">
            <a:avLst/>
          </a:prstGeom>
        </p:spPr>
      </p:pic>
    </p:spTree>
    <p:extLst>
      <p:ext uri="{BB962C8B-B14F-4D97-AF65-F5344CB8AC3E}">
        <p14:creationId xmlns:p14="http://schemas.microsoft.com/office/powerpoint/2010/main" xmlns="" val="38367593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r>
              <a:rPr lang="en-US" dirty="0" smtClean="0">
                <a:latin typeface="Arial" charset="0"/>
                <a:cs typeface="Arial" charset="0"/>
              </a:rPr>
              <a:t>Bottom Line of MIS Course</a:t>
            </a:r>
          </a:p>
        </p:txBody>
      </p:sp>
      <p:sp>
        <p:nvSpPr>
          <p:cNvPr id="23554" name="Footer Placeholder 3"/>
          <p:cNvSpPr>
            <a:spLocks noGrp="1"/>
          </p:cNvSpPr>
          <p:nvPr>
            <p:ph type="ftr" sz="quarter" idx="10"/>
          </p:nvPr>
        </p:nvSpPr>
        <p:spPr bwMode="auto">
          <a:noFill/>
          <a:ln>
            <a:miter lim="800000"/>
            <a:headEnd/>
            <a:tailEnd/>
          </a:ln>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en-US" dirty="0" smtClean="0">
                <a:latin typeface="Arial" charset="0"/>
                <a:cs typeface="Arial" charset="0"/>
              </a:rPr>
              <a:t>Copyright © 2017 Pearson Education, Inc.</a:t>
            </a:r>
            <a:endParaRPr lang="en-US" dirty="0">
              <a:latin typeface="Arial" charset="0"/>
              <a:cs typeface="Arial" charset="0"/>
            </a:endParaRPr>
          </a:p>
        </p:txBody>
      </p:sp>
      <p:sp>
        <p:nvSpPr>
          <p:cNvPr id="3" name="Content Placeholder 2"/>
          <p:cNvSpPr>
            <a:spLocks noGrp="1"/>
          </p:cNvSpPr>
          <p:nvPr>
            <p:ph idx="1"/>
          </p:nvPr>
        </p:nvSpPr>
        <p:spPr/>
        <p:txBody>
          <a:bodyPr/>
          <a:lstStyle/>
          <a:p>
            <a:pPr marL="0" indent="0">
              <a:buNone/>
            </a:pPr>
            <a:r>
              <a:rPr lang="en-US" dirty="0"/>
              <a:t>M</a:t>
            </a:r>
            <a:r>
              <a:rPr lang="en-US" dirty="0" smtClean="0"/>
              <a:t>ost </a:t>
            </a:r>
            <a:r>
              <a:rPr lang="en-US" dirty="0"/>
              <a:t>important course </a:t>
            </a:r>
            <a:r>
              <a:rPr lang="en-US" dirty="0" smtClean="0"/>
              <a:t>in </a:t>
            </a:r>
            <a:r>
              <a:rPr lang="en-US" dirty="0"/>
              <a:t>business school because:</a:t>
            </a:r>
          </a:p>
          <a:p>
            <a:pPr marL="682625" indent="-450850">
              <a:buFont typeface="+mj-lt"/>
              <a:buAutoNum type="arabicPeriod"/>
            </a:pPr>
            <a:r>
              <a:rPr lang="en-US" dirty="0" smtClean="0"/>
              <a:t>Gives background </a:t>
            </a:r>
            <a:r>
              <a:rPr lang="en-US" dirty="0"/>
              <a:t>you need to assess, evaluate, and apply emerging information systems technology to </a:t>
            </a:r>
            <a:r>
              <a:rPr lang="en-US" dirty="0" smtClean="0"/>
              <a:t>business</a:t>
            </a:r>
            <a:endParaRPr lang="en-US" dirty="0"/>
          </a:p>
          <a:p>
            <a:pPr marL="682625" indent="-450850">
              <a:buFont typeface="+mj-lt"/>
              <a:buAutoNum type="arabicPeriod"/>
            </a:pPr>
            <a:r>
              <a:rPr lang="en-US" dirty="0" smtClean="0"/>
              <a:t>Gives you marketable skills by </a:t>
            </a:r>
            <a:r>
              <a:rPr lang="en-US" dirty="0"/>
              <a:t>helping you learn abstraction, systems thinking, collaboration, and </a:t>
            </a:r>
            <a:r>
              <a:rPr lang="en-US" dirty="0" smtClean="0"/>
              <a:t>experimentation</a:t>
            </a:r>
          </a:p>
          <a:p>
            <a:pPr marL="682625" indent="-450850">
              <a:buFont typeface="+mj-lt"/>
              <a:buAutoNum type="arabicPeriod"/>
            </a:pPr>
            <a:r>
              <a:rPr lang="en-IN" dirty="0" smtClean="0"/>
              <a:t>Makes you aware of well-paying, </a:t>
            </a:r>
            <a:r>
              <a:rPr lang="en-IN" dirty="0"/>
              <a:t>high demand</a:t>
            </a:r>
            <a:r>
              <a:rPr lang="en-IN" dirty="0" smtClean="0"/>
              <a:t> </a:t>
            </a:r>
            <a:r>
              <a:rPr lang="en-IN" dirty="0"/>
              <a:t>MIS-related </a:t>
            </a:r>
            <a:r>
              <a:rPr lang="en-IN" dirty="0" smtClean="0"/>
              <a:t>jobs</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 Is Alibaba.com</a:t>
            </a:r>
            <a:r>
              <a:rPr lang="en-IN" dirty="0" smtClean="0"/>
              <a:t>?</a:t>
            </a:r>
            <a:endParaRPr lang="en-US" dirty="0"/>
          </a:p>
        </p:txBody>
      </p:sp>
      <p:sp>
        <p:nvSpPr>
          <p:cNvPr id="5" name="Footer Placeholder 4"/>
          <p:cNvSpPr>
            <a:spLocks noGrp="1"/>
          </p:cNvSpPr>
          <p:nvPr>
            <p:ph type="ftr" sz="quarter" idx="10"/>
          </p:nvPr>
        </p:nvSpPr>
        <p:spPr/>
        <p:txBody>
          <a:bodyPr/>
          <a:lstStyle/>
          <a:p>
            <a:r>
              <a:rPr lang="en-US" dirty="0" smtClean="0"/>
              <a:t>Copyright © 2017 Pearson Education, Inc.</a:t>
            </a:r>
            <a:endParaRPr lang="en-US" dirty="0"/>
          </a:p>
        </p:txBody>
      </p:sp>
      <p:sp>
        <p:nvSpPr>
          <p:cNvPr id="3" name="Content Placeholder 2"/>
          <p:cNvSpPr>
            <a:spLocks noGrp="1"/>
          </p:cNvSpPr>
          <p:nvPr>
            <p:ph idx="1"/>
          </p:nvPr>
        </p:nvSpPr>
        <p:spPr>
          <a:xfrm>
            <a:off x="874902" y="1618022"/>
            <a:ext cx="10461745" cy="3922166"/>
          </a:xfrm>
        </p:spPr>
        <p:txBody>
          <a:bodyPr/>
          <a:lstStyle/>
          <a:p>
            <a:r>
              <a:rPr lang="en-IN" sz="2400" dirty="0" smtClean="0"/>
              <a:t>Started as e-commerce </a:t>
            </a:r>
            <a:r>
              <a:rPr lang="en-IN" sz="2400" dirty="0"/>
              <a:t>portal for buying and selling </a:t>
            </a:r>
            <a:r>
              <a:rPr lang="en-IN" sz="2400" dirty="0" smtClean="0"/>
              <a:t>goods</a:t>
            </a:r>
          </a:p>
          <a:p>
            <a:r>
              <a:rPr lang="en-IN" sz="2400" dirty="0" smtClean="0"/>
              <a:t>Now includes </a:t>
            </a:r>
            <a:r>
              <a:rPr lang="en-IN" sz="2400" dirty="0"/>
              <a:t>a variety of financial, auction, and commerce </a:t>
            </a:r>
            <a:r>
              <a:rPr lang="en-IN" sz="2400" dirty="0" smtClean="0"/>
              <a:t>services</a:t>
            </a:r>
          </a:p>
          <a:p>
            <a:r>
              <a:rPr lang="en-IN" sz="2400" dirty="0" smtClean="0"/>
              <a:t>Mission: </a:t>
            </a:r>
            <a:r>
              <a:rPr lang="en-IN" sz="2400" dirty="0"/>
              <a:t>C</a:t>
            </a:r>
            <a:r>
              <a:rPr lang="en-IN" sz="2400" dirty="0" smtClean="0"/>
              <a:t>onnect </a:t>
            </a:r>
            <a:r>
              <a:rPr lang="en-IN" sz="2400" dirty="0"/>
              <a:t>suppliers and buyers </a:t>
            </a:r>
            <a:r>
              <a:rPr lang="en-IN" sz="2400" dirty="0" smtClean="0"/>
              <a:t>on global scale</a:t>
            </a:r>
          </a:p>
          <a:p>
            <a:pPr lvl="2"/>
            <a:r>
              <a:rPr lang="en-IN" sz="2400" dirty="0"/>
              <a:t>M</a:t>
            </a:r>
            <a:r>
              <a:rPr lang="en-IN" sz="2400" dirty="0" smtClean="0"/>
              <a:t>illions </a:t>
            </a:r>
            <a:r>
              <a:rPr lang="en-IN" sz="2400" dirty="0"/>
              <a:t>of products, dozens of product categories, </a:t>
            </a:r>
            <a:r>
              <a:rPr lang="en-IN" sz="2400" dirty="0" smtClean="0"/>
              <a:t>thousands </a:t>
            </a:r>
            <a:r>
              <a:rPr lang="en-IN" sz="2400" dirty="0"/>
              <a:t>of messages exchanged daily between buyers and </a:t>
            </a:r>
            <a:r>
              <a:rPr lang="en-IN" sz="2400" dirty="0" smtClean="0"/>
              <a:t>sellers </a:t>
            </a:r>
          </a:p>
          <a:p>
            <a:r>
              <a:rPr lang="en-IN" sz="2400" b="1" dirty="0" smtClean="0"/>
              <a:t>Growing Pains</a:t>
            </a:r>
          </a:p>
          <a:p>
            <a:pPr lvl="2"/>
            <a:r>
              <a:rPr lang="en-IN" sz="2400" dirty="0" smtClean="0"/>
              <a:t>Rapidly evolved from a “new idea”</a:t>
            </a:r>
          </a:p>
          <a:p>
            <a:pPr lvl="2"/>
            <a:r>
              <a:rPr lang="en-IN" sz="2400" dirty="0" smtClean="0"/>
              <a:t>Mired with suppliers selling counterfeit products</a:t>
            </a:r>
          </a:p>
          <a:p>
            <a:pPr lvl="2"/>
            <a:r>
              <a:rPr lang="en-IN" sz="2400" dirty="0" smtClean="0"/>
              <a:t>Vetting global </a:t>
            </a:r>
            <a:r>
              <a:rPr lang="en-IN" sz="2400" dirty="0"/>
              <a:t>suppliers and responding to fraud claims</a:t>
            </a:r>
            <a:endParaRPr lang="en-US" sz="2400" b="1" dirty="0"/>
          </a:p>
        </p:txBody>
      </p:sp>
    </p:spTree>
    <p:extLst>
      <p:ext uri="{BB962C8B-B14F-4D97-AF65-F5344CB8AC3E}">
        <p14:creationId xmlns:p14="http://schemas.microsoft.com/office/powerpoint/2010/main" xmlns="" val="41402191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 Can Alibaba.com Do for You?</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p:txBody>
          <a:bodyPr/>
          <a:lstStyle/>
          <a:p>
            <a:r>
              <a:rPr lang="en-IN" dirty="0" smtClean="0"/>
              <a:t>Example of how managing information can be as profitable as selling a high-quality product</a:t>
            </a:r>
          </a:p>
          <a:p>
            <a:r>
              <a:rPr lang="en-IN" dirty="0" smtClean="0"/>
              <a:t>Demonstrates complexities associated with operating in a global economy</a:t>
            </a:r>
          </a:p>
          <a:p>
            <a:r>
              <a:rPr lang="en-IN" dirty="0" smtClean="0"/>
              <a:t>Illustrates what can be accomplished with a laptop, a good idea, a lot of hard work</a:t>
            </a:r>
            <a:endParaRPr lang="en-US" dirty="0"/>
          </a:p>
        </p:txBody>
      </p:sp>
    </p:spTree>
    <p:extLst>
      <p:ext uri="{BB962C8B-B14F-4D97-AF65-F5344CB8AC3E}">
        <p14:creationId xmlns:p14="http://schemas.microsoft.com/office/powerpoint/2010/main" xmlns="" val="42811679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7" name="AutoShape 2"/>
          <p:cNvSpPr>
            <a:spLocks noGrp="1" noChangeArrowheads="1"/>
          </p:cNvSpPr>
          <p:nvPr>
            <p:ph type="title"/>
          </p:nvPr>
        </p:nvSpPr>
        <p:spPr>
          <a:solidFill>
            <a:srgbClr val="FAF1BC"/>
          </a:solidFill>
          <a:ln w="12700">
            <a:solidFill>
              <a:schemeClr val="tx1"/>
            </a:solidFill>
          </a:ln>
        </p:spPr>
        <p:txBody>
          <a:bodyPr anchor="ctr"/>
          <a:lstStyle/>
          <a:p>
            <a:r>
              <a:rPr lang="en-US" dirty="0" smtClean="0">
                <a:latin typeface="Arial" charset="0"/>
                <a:cs typeface="Arial" charset="0"/>
              </a:rPr>
              <a:t>Q4: </a:t>
            </a:r>
            <a:r>
              <a:rPr lang="en-US" dirty="0">
                <a:latin typeface="Arial" charset="0"/>
                <a:cs typeface="Arial" charset="0"/>
              </a:rPr>
              <a:t>What Is MIS?</a:t>
            </a:r>
          </a:p>
        </p:txBody>
      </p:sp>
      <p:sp>
        <p:nvSpPr>
          <p:cNvPr id="2" name="Footer Placeholder 1"/>
          <p:cNvSpPr>
            <a:spLocks noGrp="1"/>
          </p:cNvSpPr>
          <p:nvPr>
            <p:ph type="ftr" sz="quarter" idx="10"/>
          </p:nvPr>
        </p:nvSpPr>
        <p:spPr/>
        <p:txBody>
          <a:bodyPr/>
          <a:lstStyle/>
          <a:p>
            <a:pPr>
              <a:defRPr/>
            </a:pPr>
            <a:r>
              <a:rPr lang="en-US" dirty="0" smtClean="0"/>
              <a:t>Copyright © 2016 Pearson Education, Inc. Publishing as Prentice Hall</a:t>
            </a:r>
            <a:endParaRPr lang="en-US" dirty="0"/>
          </a:p>
        </p:txBody>
      </p:sp>
      <p:sp>
        <p:nvSpPr>
          <p:cNvPr id="3" name="Content Placeholder 2"/>
          <p:cNvSpPr>
            <a:spLocks noGrp="1"/>
          </p:cNvSpPr>
          <p:nvPr>
            <p:ph idx="1"/>
          </p:nvPr>
        </p:nvSpPr>
        <p:spPr>
          <a:xfrm>
            <a:off x="826437" y="1559616"/>
            <a:ext cx="10461745" cy="3840480"/>
          </a:xfrm>
        </p:spPr>
        <p:txBody>
          <a:bodyPr>
            <a:normAutofit/>
          </a:bodyPr>
          <a:lstStyle/>
          <a:p>
            <a:r>
              <a:rPr lang="en-US" dirty="0" smtClean="0"/>
              <a:t>Key elements</a:t>
            </a:r>
          </a:p>
          <a:p>
            <a:pPr marL="914400" indent="-514350">
              <a:buFont typeface="+mj-lt"/>
              <a:buAutoNum type="arabicPeriod"/>
            </a:pPr>
            <a:r>
              <a:rPr lang="en-US" b="1" u="sng" dirty="0" smtClean="0"/>
              <a:t>M</a:t>
            </a:r>
            <a:r>
              <a:rPr lang="en-US" dirty="0" smtClean="0"/>
              <a:t>anagement </a:t>
            </a:r>
            <a:r>
              <a:rPr lang="en-US" dirty="0"/>
              <a:t>and </a:t>
            </a:r>
            <a:r>
              <a:rPr lang="en-US" dirty="0" smtClean="0"/>
              <a:t>use</a:t>
            </a:r>
          </a:p>
          <a:p>
            <a:pPr marL="914400" indent="-514350">
              <a:buFont typeface="+mj-lt"/>
              <a:buAutoNum type="arabicPeriod"/>
            </a:pPr>
            <a:r>
              <a:rPr lang="en-US" b="1" u="sng" dirty="0" smtClean="0"/>
              <a:t>I</a:t>
            </a:r>
            <a:r>
              <a:rPr lang="en-US" dirty="0" smtClean="0"/>
              <a:t>nformation systems</a:t>
            </a:r>
            <a:endParaRPr lang="en-US" dirty="0"/>
          </a:p>
          <a:p>
            <a:pPr marL="914400" indent="-514350">
              <a:buFont typeface="+mj-lt"/>
              <a:buAutoNum type="arabicPeriod"/>
            </a:pPr>
            <a:r>
              <a:rPr lang="en-US" b="1" u="sng" dirty="0" smtClean="0"/>
              <a:t>S</a:t>
            </a:r>
            <a:r>
              <a:rPr lang="en-US" dirty="0" smtClean="0"/>
              <a:t>trategies</a:t>
            </a:r>
            <a:endParaRPr lang="en-US" dirty="0"/>
          </a:p>
          <a:p>
            <a:pPr marL="0" indent="228600">
              <a:defRPr/>
            </a:pPr>
            <a:r>
              <a:rPr lang="en-US" b="1" u="sng" dirty="0" smtClean="0"/>
              <a:t>Goal </a:t>
            </a:r>
            <a:r>
              <a:rPr lang="en-US" b="1" u="sng" dirty="0"/>
              <a:t>of MIS</a:t>
            </a:r>
            <a:endParaRPr lang="en-US" b="1" dirty="0"/>
          </a:p>
          <a:p>
            <a:pPr marL="862013" lvl="2" indent="-287338">
              <a:defRPr/>
            </a:pPr>
            <a:r>
              <a:rPr lang="en-US" dirty="0" smtClean="0"/>
              <a:t>Managing </a:t>
            </a:r>
            <a:r>
              <a:rPr lang="en-US" dirty="0"/>
              <a:t>IS to achieve business </a:t>
            </a:r>
            <a:r>
              <a:rPr lang="en-US" dirty="0" smtClean="0"/>
              <a:t>strategies</a:t>
            </a:r>
            <a:endParaRPr lang="en-US" dirty="0"/>
          </a:p>
        </p:txBody>
      </p:sp>
    </p:spTree>
    <p:extLst>
      <p:ext uri="{BB962C8B-B14F-4D97-AF65-F5344CB8AC3E}">
        <p14:creationId xmlns:p14="http://schemas.microsoft.com/office/powerpoint/2010/main" xmlns="" val="871389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pPr eaLnBrk="1" hangingPunct="1"/>
            <a:r>
              <a:rPr lang="en-US" dirty="0" smtClean="0">
                <a:latin typeface="Arial" charset="0"/>
                <a:cs typeface="Arial" charset="0"/>
              </a:rPr>
              <a:t>What Is MIS (cont’d)</a:t>
            </a:r>
          </a:p>
        </p:txBody>
      </p:sp>
      <p:sp>
        <p:nvSpPr>
          <p:cNvPr id="4" name="Footer Placeholder 3"/>
          <p:cNvSpPr>
            <a:spLocks noGrp="1"/>
          </p:cNvSpPr>
          <p:nvPr>
            <p:ph type="ftr" sz="quarter" idx="10"/>
          </p:nvPr>
        </p:nvSpPr>
        <p:spPr/>
        <p:txBody>
          <a:bodyPr/>
          <a:lstStyle/>
          <a:p>
            <a:pPr>
              <a:defRPr/>
            </a:pPr>
            <a:r>
              <a:rPr lang="en-US" dirty="0" smtClean="0"/>
              <a:t>Copyright © 2017 Pearson Education, Inc.</a:t>
            </a:r>
            <a:endParaRPr lang="en-US" dirty="0"/>
          </a:p>
        </p:txBody>
      </p:sp>
      <p:sp>
        <p:nvSpPr>
          <p:cNvPr id="5" name="Content Placeholder 2"/>
          <p:cNvSpPr>
            <a:spLocks noGrp="1"/>
          </p:cNvSpPr>
          <p:nvPr>
            <p:ph idx="1"/>
          </p:nvPr>
        </p:nvSpPr>
        <p:spPr/>
        <p:txBody>
          <a:bodyPr/>
          <a:lstStyle/>
          <a:p>
            <a:pPr marL="0" indent="0">
              <a:buNone/>
              <a:defRPr/>
            </a:pPr>
            <a:r>
              <a:rPr lang="en-US" b="1" dirty="0" smtClean="0"/>
              <a:t>Managemen</a:t>
            </a:r>
            <a:r>
              <a:rPr lang="en-US" dirty="0" smtClean="0"/>
              <a:t>t and use</a:t>
            </a:r>
          </a:p>
          <a:p>
            <a:pPr marL="700088" lvl="1" indent="-296863">
              <a:defRPr/>
            </a:pPr>
            <a:r>
              <a:rPr lang="en-US" dirty="0" smtClean="0"/>
              <a:t>Develop</a:t>
            </a:r>
            <a:r>
              <a:rPr lang="en-US" dirty="0"/>
              <a:t>, maintain</a:t>
            </a:r>
            <a:r>
              <a:rPr lang="en-US" dirty="0" smtClean="0"/>
              <a:t>, adapt by:</a:t>
            </a:r>
          </a:p>
          <a:p>
            <a:pPr marL="1027113" lvl="2" indent="-296863">
              <a:defRPr/>
            </a:pPr>
            <a:r>
              <a:rPr lang="en-US" dirty="0" smtClean="0"/>
              <a:t>Creating </a:t>
            </a:r>
            <a:r>
              <a:rPr lang="en-US" dirty="0"/>
              <a:t>information system </a:t>
            </a:r>
            <a:r>
              <a:rPr lang="en-US" dirty="0" smtClean="0"/>
              <a:t>to meet your </a:t>
            </a:r>
            <a:r>
              <a:rPr lang="en-US" dirty="0"/>
              <a:t>needs, </a:t>
            </a:r>
            <a:r>
              <a:rPr lang="en-US" dirty="0" smtClean="0"/>
              <a:t>take </a:t>
            </a:r>
            <a:r>
              <a:rPr lang="en-US" dirty="0"/>
              <a:t>an active role in </a:t>
            </a:r>
            <a:r>
              <a:rPr lang="en-US" dirty="0" smtClean="0"/>
              <a:t>system’s </a:t>
            </a:r>
            <a:r>
              <a:rPr lang="en-US" dirty="0"/>
              <a:t>development</a:t>
            </a:r>
            <a:r>
              <a:rPr lang="en-US" dirty="0" smtClean="0"/>
              <a:t>. Why?</a:t>
            </a:r>
          </a:p>
          <a:p>
            <a:pPr marL="755650" lvl="1" indent="-385763">
              <a:buClr>
                <a:schemeClr val="tx1"/>
              </a:buClr>
              <a:defRPr/>
            </a:pPr>
            <a:r>
              <a:rPr lang="en-US" dirty="0" smtClean="0"/>
              <a:t>Business professionals use cognitive skills to understand. </a:t>
            </a:r>
            <a:r>
              <a:rPr lang="en-US" dirty="0"/>
              <a:t>business needs and requirements.</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Components of an Information System?</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6" name="TextBox 5"/>
          <p:cNvSpPr txBox="1"/>
          <p:nvPr/>
        </p:nvSpPr>
        <p:spPr>
          <a:xfrm>
            <a:off x="2346960" y="3643313"/>
            <a:ext cx="7520940" cy="523220"/>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Components interact to produce </a:t>
            </a:r>
            <a:r>
              <a:rPr lang="en-US" sz="2800" dirty="0" smtClean="0">
                <a:latin typeface="Arial" panose="020B0604020202020204" pitchFamily="34" charset="0"/>
                <a:cs typeface="Arial" panose="020B0604020202020204" pitchFamily="34" charset="0"/>
              </a:rPr>
              <a:t>information</a:t>
            </a:r>
            <a:endParaRPr lang="en-US" sz="2800" dirty="0">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3" cstate="print"/>
          <a:stretch>
            <a:fillRect/>
          </a:stretch>
        </p:blipFill>
        <p:spPr>
          <a:xfrm>
            <a:off x="2963357" y="2205318"/>
            <a:ext cx="6407178" cy="1437995"/>
          </a:xfrm>
          <a:prstGeom prst="rect">
            <a:avLst/>
          </a:prstGeom>
        </p:spPr>
      </p:pic>
    </p:spTree>
    <p:extLst>
      <p:ext uri="{BB962C8B-B14F-4D97-AF65-F5344CB8AC3E}">
        <p14:creationId xmlns:p14="http://schemas.microsoft.com/office/powerpoint/2010/main" xmlns="" val="39521218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4"/>
          <p:cNvSpPr>
            <a:spLocks noGrp="1"/>
          </p:cNvSpPr>
          <p:nvPr>
            <p:ph type="title"/>
          </p:nvPr>
        </p:nvSpPr>
        <p:spPr/>
        <p:txBody>
          <a:bodyPr/>
          <a:lstStyle/>
          <a:p>
            <a:r>
              <a:rPr lang="en-US" dirty="0" smtClean="0"/>
              <a:t>Characteristics </a:t>
            </a:r>
            <a:r>
              <a:rPr lang="en-US" dirty="0"/>
              <a:t>of the Five </a:t>
            </a:r>
            <a:r>
              <a:rPr lang="en-US" dirty="0" smtClean="0"/>
              <a:t>Components</a:t>
            </a:r>
            <a:endParaRPr lang="en-US" dirty="0" smtClean="0">
              <a:latin typeface="Arial" charset="0"/>
              <a:cs typeface="Arial" charset="0"/>
            </a:endParaRPr>
          </a:p>
        </p:txBody>
      </p:sp>
      <p:sp>
        <p:nvSpPr>
          <p:cNvPr id="3" name="Footer Placeholder 2"/>
          <p:cNvSpPr>
            <a:spLocks noGrp="1"/>
          </p:cNvSpPr>
          <p:nvPr>
            <p:ph type="ftr" sz="quarter" idx="10"/>
          </p:nvPr>
        </p:nvSpPr>
        <p:spPr/>
        <p:txBody>
          <a:bodyPr/>
          <a:lstStyle/>
          <a:p>
            <a:pPr>
              <a:defRPr/>
            </a:pPr>
            <a:r>
              <a:rPr lang="en-US" dirty="0" smtClean="0"/>
              <a:t>Copyright © 2017 Pearson Education, Inc.</a:t>
            </a:r>
            <a:endParaRPr lang="en-US" dirty="0"/>
          </a:p>
        </p:txBody>
      </p:sp>
      <p:sp>
        <p:nvSpPr>
          <p:cNvPr id="39939" name="Content Placeholder 5"/>
          <p:cNvSpPr>
            <a:spLocks noGrp="1"/>
          </p:cNvSpPr>
          <p:nvPr>
            <p:ph idx="1"/>
          </p:nvPr>
        </p:nvSpPr>
        <p:spPr>
          <a:xfrm>
            <a:off x="1303525" y="1559616"/>
            <a:ext cx="9601200" cy="3840480"/>
          </a:xfrm>
        </p:spPr>
        <p:txBody>
          <a:bodyPr/>
          <a:lstStyle/>
          <a:p>
            <a:r>
              <a:rPr lang="en-US" sz="3200" dirty="0">
                <a:latin typeface="Arial" charset="0"/>
                <a:cs typeface="Arial" charset="0"/>
              </a:rPr>
              <a:t>Most Important </a:t>
            </a:r>
            <a:r>
              <a:rPr lang="en-US" sz="3200" dirty="0" smtClean="0">
                <a:latin typeface="Arial" charset="0"/>
                <a:cs typeface="Arial" charset="0"/>
              </a:rPr>
              <a:t>Component -- </a:t>
            </a:r>
            <a:r>
              <a:rPr lang="en-US" sz="3200" b="1" dirty="0" smtClean="0">
                <a:latin typeface="Arial" charset="0"/>
                <a:cs typeface="Arial" charset="0"/>
              </a:rPr>
              <a:t>YOU!</a:t>
            </a:r>
          </a:p>
          <a:p>
            <a:pPr marL="801688" lvl="2" indent="-457200"/>
            <a:r>
              <a:rPr lang="en-US" dirty="0">
                <a:latin typeface="Arial" charset="0"/>
                <a:cs typeface="Arial" charset="0"/>
              </a:rPr>
              <a:t>C</a:t>
            </a:r>
            <a:r>
              <a:rPr lang="en-US" dirty="0" smtClean="0">
                <a:latin typeface="Arial" charset="0"/>
                <a:cs typeface="Arial" charset="0"/>
              </a:rPr>
              <a:t>ognitive skills determine quality of your thinking, ability to conceive information from data</a:t>
            </a:r>
          </a:p>
          <a:p>
            <a:pPr marL="801688" lvl="2" indent="-457200"/>
            <a:r>
              <a:rPr lang="en-US" dirty="0" smtClean="0">
                <a:latin typeface="Arial" charset="0"/>
                <a:cs typeface="Arial" charset="0"/>
              </a:rPr>
              <a:t>Information is value </a:t>
            </a:r>
            <a:r>
              <a:rPr lang="en-US" u="sng" dirty="0" smtClean="0">
                <a:latin typeface="Arial" charset="0"/>
                <a:cs typeface="Arial" charset="0"/>
              </a:rPr>
              <a:t>you add</a:t>
            </a:r>
            <a:r>
              <a:rPr lang="en-US" dirty="0" smtClean="0">
                <a:latin typeface="Arial" charset="0"/>
                <a:cs typeface="Arial" charset="0"/>
              </a:rPr>
              <a:t> to information systems</a:t>
            </a:r>
            <a:endParaRPr lang="en-US" dirty="0">
              <a:latin typeface="Arial" charset="0"/>
              <a:cs typeface="Arial" charset="0"/>
            </a:endParaRPr>
          </a:p>
          <a:p>
            <a:r>
              <a:rPr lang="en-IN" b="1" dirty="0"/>
              <a:t>O</a:t>
            </a:r>
            <a:r>
              <a:rPr lang="en-IN" b="1" dirty="0" smtClean="0"/>
              <a:t>nly humans </a:t>
            </a:r>
            <a:r>
              <a:rPr lang="en-IN" b="1" dirty="0"/>
              <a:t>produce </a:t>
            </a:r>
            <a:r>
              <a:rPr lang="en-IN" b="1" dirty="0" smtClean="0"/>
              <a:t>information</a:t>
            </a:r>
          </a:p>
          <a:p>
            <a:r>
              <a:rPr lang="en-IN" dirty="0" smtClean="0"/>
              <a:t>All components must work</a:t>
            </a:r>
            <a:endParaRPr lang="en-US" b="1"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AutoShape 2"/>
          <p:cNvSpPr>
            <a:spLocks noGrp="1" noChangeArrowheads="1"/>
          </p:cNvSpPr>
          <p:nvPr>
            <p:ph type="title"/>
          </p:nvPr>
        </p:nvSpPr>
        <p:spPr>
          <a:solidFill>
            <a:srgbClr val="FAF1BC"/>
          </a:solidFill>
          <a:ln w="12700">
            <a:solidFill>
              <a:schemeClr val="tx1"/>
            </a:solidFill>
          </a:ln>
        </p:spPr>
        <p:txBody>
          <a:bodyPr anchor="ctr"/>
          <a:lstStyle/>
          <a:p>
            <a:pPr marL="914400" indent="-914400"/>
            <a:r>
              <a:rPr lang="en-US" dirty="0" smtClean="0">
                <a:latin typeface="Arial" charset="0"/>
                <a:cs typeface="Arial" charset="0"/>
              </a:rPr>
              <a:t>Difference Between IT and IS</a:t>
            </a:r>
            <a:endParaRPr lang="en-US" dirty="0">
              <a:latin typeface="Arial" charset="0"/>
              <a:cs typeface="Arial" charset="0"/>
            </a:endParaRPr>
          </a:p>
        </p:txBody>
      </p:sp>
      <p:sp>
        <p:nvSpPr>
          <p:cNvPr id="2" name="Footer Placeholder 1"/>
          <p:cNvSpPr>
            <a:spLocks noGrp="1"/>
          </p:cNvSpPr>
          <p:nvPr>
            <p:ph type="ftr" sz="quarter" idx="10"/>
          </p:nvPr>
        </p:nvSpPr>
        <p:spPr/>
        <p:txBody>
          <a:bodyPr/>
          <a:lstStyle/>
          <a:p>
            <a:pPr>
              <a:defRPr/>
            </a:pPr>
            <a:r>
              <a:rPr lang="en-US" dirty="0" smtClean="0"/>
              <a:t>Copyright © 2017 Pearson Education, Inc.</a:t>
            </a:r>
            <a:endParaRPr lang="en-US" dirty="0"/>
          </a:p>
        </p:txBody>
      </p:sp>
      <p:sp>
        <p:nvSpPr>
          <p:cNvPr id="3" name="Content Placeholder 2"/>
          <p:cNvSpPr>
            <a:spLocks noGrp="1"/>
          </p:cNvSpPr>
          <p:nvPr>
            <p:ph idx="1"/>
          </p:nvPr>
        </p:nvSpPr>
        <p:spPr/>
        <p:txBody>
          <a:bodyPr/>
          <a:lstStyle/>
          <a:p>
            <a:pPr marL="223838" indent="-223838">
              <a:defRPr/>
            </a:pPr>
            <a:r>
              <a:rPr lang="en-US" dirty="0">
                <a:hlinkClick r:id="rId3"/>
              </a:rPr>
              <a:t>Information technology</a:t>
            </a:r>
            <a:r>
              <a:rPr lang="en-US" dirty="0"/>
              <a:t> (IT)</a:t>
            </a:r>
          </a:p>
          <a:p>
            <a:pPr marL="914400" lvl="1" indent="-457200">
              <a:buFontTx/>
              <a:buAutoNum type="arabicPeriod"/>
              <a:defRPr/>
            </a:pPr>
            <a:r>
              <a:rPr lang="en-US" dirty="0"/>
              <a:t>Products</a:t>
            </a:r>
          </a:p>
          <a:p>
            <a:pPr marL="914400" lvl="1" indent="-457200">
              <a:buFontTx/>
              <a:buAutoNum type="arabicPeriod"/>
              <a:defRPr/>
            </a:pPr>
            <a:r>
              <a:rPr lang="en-US" dirty="0"/>
              <a:t>Methods</a:t>
            </a:r>
          </a:p>
          <a:p>
            <a:pPr marL="914400" lvl="1" indent="-457200">
              <a:buFontTx/>
              <a:buAutoNum type="arabicPeriod"/>
              <a:defRPr/>
            </a:pPr>
            <a:r>
              <a:rPr lang="en-US" dirty="0"/>
              <a:t>Inventions</a:t>
            </a:r>
          </a:p>
          <a:p>
            <a:pPr marL="914400" lvl="1" indent="-457200">
              <a:buFontTx/>
              <a:buAutoNum type="arabicPeriod"/>
              <a:defRPr/>
            </a:pPr>
            <a:r>
              <a:rPr lang="en-US" dirty="0"/>
              <a:t>Standards</a:t>
            </a:r>
          </a:p>
          <a:p>
            <a:pPr lvl="1" indent="-457200">
              <a:buFont typeface="Wingdings" pitchFamily="2" charset="2"/>
              <a:buChar char="Ø"/>
              <a:defRPr/>
            </a:pPr>
            <a:r>
              <a:rPr lang="en-US" dirty="0"/>
              <a:t>IT drives development of new </a:t>
            </a:r>
            <a:r>
              <a:rPr lang="en-US" dirty="0" smtClean="0"/>
              <a:t>IS</a:t>
            </a:r>
            <a:endParaRPr lang="en-US" dirty="0"/>
          </a:p>
          <a:p>
            <a:pPr lvl="1" indent="-457200">
              <a:buFont typeface="Wingdings" pitchFamily="2" charset="2"/>
              <a:buChar char="Ø"/>
              <a:defRPr/>
            </a:pPr>
            <a:r>
              <a:rPr lang="en-US" dirty="0"/>
              <a:t>IT components = Hardware + Software + Data </a:t>
            </a:r>
          </a:p>
          <a:p>
            <a:pPr lvl="1" indent="-457200">
              <a:buFont typeface="Wingdings" pitchFamily="2" charset="2"/>
              <a:buChar char="Ø"/>
              <a:defRPr/>
            </a:pPr>
            <a:r>
              <a:rPr lang="en-US" b="1" dirty="0"/>
              <a:t>IS </a:t>
            </a:r>
            <a:r>
              <a:rPr lang="en-US" b="1" dirty="0">
                <a:sym typeface="Wingdings" pitchFamily="2" charset="2"/>
              </a:rPr>
              <a:t>= IT + </a:t>
            </a:r>
            <a:r>
              <a:rPr lang="en-US" b="1" i="1" dirty="0">
                <a:sym typeface="Wingdings" pitchFamily="2" charset="2"/>
              </a:rPr>
              <a:t>P</a:t>
            </a:r>
            <a:r>
              <a:rPr lang="en-US" b="1" i="1" dirty="0"/>
              <a:t>rocedures + </a:t>
            </a:r>
            <a:r>
              <a:rPr lang="en-US" b="1" i="1" dirty="0" smtClean="0"/>
              <a:t>People</a:t>
            </a:r>
            <a:endParaRPr lang="en-US" b="1" dirty="0"/>
          </a:p>
        </p:txBody>
      </p:sp>
    </p:spTree>
    <p:extLst>
      <p:ext uri="{BB962C8B-B14F-4D97-AF65-F5344CB8AC3E}">
        <p14:creationId xmlns:p14="http://schemas.microsoft.com/office/powerpoint/2010/main" xmlns="" val="35526692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AutoShape 2"/>
          <p:cNvSpPr>
            <a:spLocks noGrp="1" noChangeArrowheads="1"/>
          </p:cNvSpPr>
          <p:nvPr>
            <p:ph type="title"/>
          </p:nvPr>
        </p:nvSpPr>
        <p:spPr>
          <a:solidFill>
            <a:srgbClr val="FAF1BC"/>
          </a:solidFill>
          <a:ln w="12700">
            <a:solidFill>
              <a:schemeClr val="tx1"/>
            </a:solidFill>
          </a:ln>
        </p:spPr>
        <p:txBody>
          <a:bodyPr anchor="ctr"/>
          <a:lstStyle/>
          <a:p>
            <a:r>
              <a:rPr lang="en-US" dirty="0"/>
              <a:t>Development and Use of Information Systems</a:t>
            </a:r>
          </a:p>
        </p:txBody>
      </p:sp>
      <p:sp>
        <p:nvSpPr>
          <p:cNvPr id="2" name="Footer Placeholder 1"/>
          <p:cNvSpPr>
            <a:spLocks noGrp="1"/>
          </p:cNvSpPr>
          <p:nvPr>
            <p:ph type="ftr" sz="quarter" idx="10"/>
          </p:nvPr>
        </p:nvSpPr>
        <p:spPr/>
        <p:txBody>
          <a:bodyPr/>
          <a:lstStyle/>
          <a:p>
            <a:pPr>
              <a:defRPr/>
            </a:pPr>
            <a:r>
              <a:rPr lang="en-US" dirty="0" smtClean="0"/>
              <a:t>Copyright © 2017 Pearson Education, Inc.</a:t>
            </a:r>
            <a:endParaRPr lang="en-US" dirty="0"/>
          </a:p>
        </p:txBody>
      </p:sp>
      <p:sp>
        <p:nvSpPr>
          <p:cNvPr id="3" name="Content Placeholder 2"/>
          <p:cNvSpPr>
            <a:spLocks noGrp="1"/>
          </p:cNvSpPr>
          <p:nvPr>
            <p:ph idx="1"/>
          </p:nvPr>
        </p:nvSpPr>
        <p:spPr>
          <a:solidFill>
            <a:schemeClr val="bg1"/>
          </a:solidFill>
        </p:spPr>
        <p:txBody>
          <a:bodyPr>
            <a:noAutofit/>
          </a:bodyPr>
          <a:lstStyle/>
          <a:p>
            <a:pPr eaLnBrk="1" hangingPunct="1">
              <a:defRPr/>
            </a:pPr>
            <a:r>
              <a:rPr lang="en-US" dirty="0"/>
              <a:t>Business professionals need to:</a:t>
            </a:r>
          </a:p>
          <a:p>
            <a:pPr marL="914400" lvl="2" indent="-360363">
              <a:defRPr/>
            </a:pPr>
            <a:r>
              <a:rPr lang="en-US" dirty="0" smtClean="0"/>
              <a:t>Take </a:t>
            </a:r>
            <a:r>
              <a:rPr lang="en-US" dirty="0"/>
              <a:t>active </a:t>
            </a:r>
            <a:r>
              <a:rPr lang="en-US" dirty="0" smtClean="0"/>
              <a:t>role </a:t>
            </a:r>
            <a:r>
              <a:rPr lang="en-US" dirty="0"/>
              <a:t>to ensure </a:t>
            </a:r>
            <a:r>
              <a:rPr lang="en-US" dirty="0" smtClean="0"/>
              <a:t>systems </a:t>
            </a:r>
            <a:r>
              <a:rPr lang="en-US" dirty="0"/>
              <a:t>meet their </a:t>
            </a:r>
            <a:r>
              <a:rPr lang="en-US" dirty="0" smtClean="0"/>
              <a:t>needs</a:t>
            </a:r>
            <a:endParaRPr lang="en-US" dirty="0"/>
          </a:p>
          <a:p>
            <a:pPr marL="914400" lvl="2" indent="-360363">
              <a:defRPr/>
            </a:pPr>
            <a:r>
              <a:rPr lang="en-US" dirty="0"/>
              <a:t>Understand how </a:t>
            </a:r>
            <a:r>
              <a:rPr lang="en-US" dirty="0" smtClean="0"/>
              <a:t>IS constructed</a:t>
            </a:r>
            <a:endParaRPr lang="en-US" dirty="0"/>
          </a:p>
          <a:p>
            <a:pPr marL="914400" lvl="2" indent="-360363">
              <a:defRPr/>
            </a:pPr>
            <a:r>
              <a:rPr lang="en-US" dirty="0"/>
              <a:t>Consider users’ needs during </a:t>
            </a:r>
            <a:r>
              <a:rPr lang="en-US" dirty="0" smtClean="0"/>
              <a:t>development</a:t>
            </a:r>
          </a:p>
          <a:p>
            <a:pPr marL="914400" lvl="2" indent="-360363">
              <a:defRPr/>
            </a:pPr>
            <a:r>
              <a:rPr lang="en-US" dirty="0"/>
              <a:t>Learn how to </a:t>
            </a:r>
            <a:r>
              <a:rPr lang="en-US" dirty="0" smtClean="0"/>
              <a:t>use</a:t>
            </a:r>
            <a:endParaRPr lang="en-US" dirty="0"/>
          </a:p>
          <a:p>
            <a:pPr marL="914400" lvl="2" indent="-360363">
              <a:defRPr/>
            </a:pPr>
            <a:r>
              <a:rPr lang="en-US" dirty="0" smtClean="0"/>
              <a:t>Ancillary (security, backups)</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Employers Want?</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p:txBody>
          <a:bodyPr/>
          <a:lstStyle/>
          <a:p>
            <a:r>
              <a:rPr lang="en-IN" dirty="0" smtClean="0"/>
              <a:t>Self starter, don’t wait to be told what to do </a:t>
            </a:r>
          </a:p>
          <a:p>
            <a:r>
              <a:rPr lang="en-IN" dirty="0" smtClean="0"/>
              <a:t>Team worker </a:t>
            </a:r>
          </a:p>
          <a:p>
            <a:pPr lvl="2"/>
            <a:r>
              <a:rPr lang="en-IN" dirty="0" smtClean="0"/>
              <a:t>Develop </a:t>
            </a:r>
            <a:r>
              <a:rPr lang="en-IN" dirty="0"/>
              <a:t>ideas </a:t>
            </a:r>
            <a:r>
              <a:rPr lang="en-IN" dirty="0" smtClean="0"/>
              <a:t>and </a:t>
            </a:r>
            <a:r>
              <a:rPr lang="en-IN" dirty="0"/>
              <a:t>kick them around with </a:t>
            </a:r>
            <a:r>
              <a:rPr lang="en-IN" dirty="0" smtClean="0"/>
              <a:t>others</a:t>
            </a:r>
          </a:p>
          <a:p>
            <a:pPr lvl="2"/>
            <a:r>
              <a:rPr lang="en-IN" dirty="0" smtClean="0"/>
              <a:t>Ask questions</a:t>
            </a:r>
          </a:p>
          <a:p>
            <a:r>
              <a:rPr lang="en-IN" dirty="0"/>
              <a:t>Pull more than </a:t>
            </a:r>
            <a:r>
              <a:rPr lang="en-IN" dirty="0" smtClean="0"/>
              <a:t>your </a:t>
            </a:r>
            <a:r>
              <a:rPr lang="en-IN" dirty="0"/>
              <a:t>own </a:t>
            </a:r>
            <a:r>
              <a:rPr lang="en-IN" dirty="0" smtClean="0"/>
              <a:t>weight</a:t>
            </a:r>
            <a:endParaRPr lang="en-IN" dirty="0"/>
          </a:p>
        </p:txBody>
      </p:sp>
    </p:spTree>
    <p:extLst>
      <p:ext uri="{BB962C8B-B14F-4D97-AF65-F5344CB8AC3E}">
        <p14:creationId xmlns:p14="http://schemas.microsoft.com/office/powerpoint/2010/main" xmlns="" val="29601769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AutoShape 2"/>
          <p:cNvSpPr>
            <a:spLocks noGrp="1" noChangeArrowheads="1"/>
          </p:cNvSpPr>
          <p:nvPr>
            <p:ph type="title"/>
          </p:nvPr>
        </p:nvSpPr>
        <p:spPr>
          <a:solidFill>
            <a:srgbClr val="FAF1BC"/>
          </a:solidFill>
          <a:ln w="12700">
            <a:solidFill>
              <a:schemeClr val="tx1"/>
            </a:solidFill>
          </a:ln>
        </p:spPr>
        <p:txBody>
          <a:bodyPr anchor="ctr"/>
          <a:lstStyle/>
          <a:p>
            <a:r>
              <a:rPr lang="en-US" dirty="0"/>
              <a:t>Achieving Strategies</a:t>
            </a:r>
          </a:p>
        </p:txBody>
      </p:sp>
      <p:sp>
        <p:nvSpPr>
          <p:cNvPr id="2" name="Footer Placeholder 1"/>
          <p:cNvSpPr>
            <a:spLocks noGrp="1"/>
          </p:cNvSpPr>
          <p:nvPr>
            <p:ph type="ftr" sz="quarter" idx="10"/>
          </p:nvPr>
        </p:nvSpPr>
        <p:spPr/>
        <p:txBody>
          <a:bodyPr/>
          <a:lstStyle/>
          <a:p>
            <a:pPr>
              <a:defRPr/>
            </a:pPr>
            <a:r>
              <a:rPr lang="en-US" dirty="0" smtClean="0"/>
              <a:t>Copyright © 2017 Pearson Education, Inc.</a:t>
            </a:r>
            <a:endParaRPr lang="en-US" dirty="0"/>
          </a:p>
        </p:txBody>
      </p:sp>
      <p:sp>
        <p:nvSpPr>
          <p:cNvPr id="48131" name="Content Placeholder 4"/>
          <p:cNvSpPr>
            <a:spLocks noGrp="1"/>
          </p:cNvSpPr>
          <p:nvPr>
            <p:ph idx="1"/>
          </p:nvPr>
        </p:nvSpPr>
        <p:spPr/>
        <p:txBody>
          <a:bodyPr/>
          <a:lstStyle/>
          <a:p>
            <a:pPr marL="0" indent="0">
              <a:lnSpc>
                <a:spcPct val="90000"/>
              </a:lnSpc>
              <a:spcAft>
                <a:spcPct val="15000"/>
              </a:spcAft>
              <a:buNone/>
            </a:pPr>
            <a:r>
              <a:rPr lang="en-US" sz="3200" dirty="0" smtClean="0">
                <a:latin typeface="Arial" charset="0"/>
                <a:cs typeface="Arial" charset="0"/>
              </a:rPr>
              <a:t>Information </a:t>
            </a:r>
            <a:r>
              <a:rPr lang="en-US" sz="3200" dirty="0">
                <a:latin typeface="Arial" charset="0"/>
                <a:cs typeface="Arial" charset="0"/>
              </a:rPr>
              <a:t>systems exist to help </a:t>
            </a:r>
            <a:r>
              <a:rPr lang="en-US" sz="3200" dirty="0" smtClean="0">
                <a:latin typeface="Arial" charset="0"/>
                <a:cs typeface="Arial" charset="0"/>
              </a:rPr>
              <a:t>people achieve business</a:t>
            </a:r>
            <a:r>
              <a:rPr lang="en-US" sz="3200" dirty="0">
                <a:latin typeface="Arial" charset="0"/>
                <a:cs typeface="Arial" charset="0"/>
              </a:rPr>
              <a:t>' </a:t>
            </a:r>
            <a:r>
              <a:rPr lang="en-US" sz="3200" dirty="0" smtClean="0">
                <a:latin typeface="Arial" charset="0"/>
                <a:cs typeface="Arial" charset="0"/>
              </a:rPr>
              <a:t>strategies.</a:t>
            </a:r>
          </a:p>
          <a:p>
            <a:pPr lvl="2"/>
            <a:r>
              <a:rPr lang="en-US" dirty="0"/>
              <a:t>“What is the purpose of our Facebook page?”</a:t>
            </a:r>
          </a:p>
          <a:p>
            <a:pPr lvl="2"/>
            <a:r>
              <a:rPr lang="en-US" dirty="0" smtClean="0"/>
              <a:t>“</a:t>
            </a:r>
            <a:r>
              <a:rPr lang="en-US" dirty="0"/>
              <a:t>What is it going to do for us?”</a:t>
            </a:r>
          </a:p>
          <a:p>
            <a:pPr lvl="2"/>
            <a:r>
              <a:rPr lang="en-US" dirty="0" smtClean="0"/>
              <a:t>“</a:t>
            </a:r>
            <a:r>
              <a:rPr lang="en-US" dirty="0"/>
              <a:t>What is our policy for employees’ contributions?”</a:t>
            </a:r>
          </a:p>
          <a:p>
            <a:pPr lvl="2"/>
            <a:r>
              <a:rPr lang="en-US" dirty="0" smtClean="0"/>
              <a:t>“</a:t>
            </a:r>
            <a:r>
              <a:rPr lang="en-US" dirty="0"/>
              <a:t>What should we do about critical customer reviews?”</a:t>
            </a:r>
          </a:p>
          <a:p>
            <a:pPr marL="623888" lvl="2" indent="-239713"/>
            <a:r>
              <a:rPr lang="en-US" dirty="0" smtClean="0"/>
              <a:t>“</a:t>
            </a:r>
            <a:r>
              <a:rPr lang="en-US" dirty="0"/>
              <a:t>Are the costs of maintaining the page sufficiently offset by the benefits?”</a:t>
            </a:r>
          </a:p>
          <a:p>
            <a:pPr marL="792163" lvl="1" indent="-457200">
              <a:lnSpc>
                <a:spcPct val="90000"/>
              </a:lnSpc>
              <a:spcAft>
                <a:spcPct val="15000"/>
              </a:spcAft>
            </a:pPr>
            <a:endParaRPr lang="en-US" sz="3200" dirty="0">
              <a:latin typeface="Arial" charset="0"/>
              <a:cs typeface="Arial"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Q5: </a:t>
            </a:r>
            <a:r>
              <a:rPr lang="en-US" dirty="0"/>
              <a:t>What is Your Role in is Security?</a:t>
            </a:r>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a:xfrm>
            <a:off x="772583" y="1559615"/>
            <a:ext cx="10515600" cy="4106079"/>
          </a:xfrm>
        </p:spPr>
        <p:txBody>
          <a:bodyPr/>
          <a:lstStyle/>
          <a:p>
            <a:pPr marL="457200" indent="-233363"/>
            <a:r>
              <a:rPr lang="en-US" dirty="0"/>
              <a:t>10+ </a:t>
            </a:r>
            <a:r>
              <a:rPr lang="en-US" dirty="0" smtClean="0"/>
              <a:t>characters</a:t>
            </a:r>
            <a:endParaRPr lang="en-US" dirty="0"/>
          </a:p>
          <a:p>
            <a:pPr marL="457200" indent="-233363"/>
            <a:r>
              <a:rPr lang="en-US" dirty="0"/>
              <a:t>Does not contain your user name, real name, or company </a:t>
            </a:r>
            <a:r>
              <a:rPr lang="en-US" dirty="0" smtClean="0"/>
              <a:t>name</a:t>
            </a:r>
            <a:endParaRPr lang="en-US" dirty="0"/>
          </a:p>
          <a:p>
            <a:pPr marL="457200" indent="-233363"/>
            <a:r>
              <a:rPr lang="en-US" dirty="0"/>
              <a:t>Does not contain a complete dictionary word in any </a:t>
            </a:r>
            <a:r>
              <a:rPr lang="en-US" dirty="0" smtClean="0"/>
              <a:t>language</a:t>
            </a:r>
            <a:endParaRPr lang="en-US" dirty="0"/>
          </a:p>
          <a:p>
            <a:pPr marL="457200" indent="-233363"/>
            <a:r>
              <a:rPr lang="en-US" dirty="0"/>
              <a:t>Different from previous passwords </a:t>
            </a:r>
            <a:r>
              <a:rPr lang="en-US" dirty="0" smtClean="0"/>
              <a:t>used</a:t>
            </a:r>
            <a:endParaRPr lang="en-US" dirty="0"/>
          </a:p>
          <a:p>
            <a:pPr marL="457200" indent="-233363"/>
            <a:r>
              <a:rPr lang="en-US" dirty="0"/>
              <a:t>Contains both upper- and lowercase letters, numbers, and special characters (such as ˜ ! @; #</a:t>
            </a:r>
          </a:p>
          <a:p>
            <a:pPr marL="457200" indent="-233363"/>
            <a:r>
              <a:rPr lang="en-US" dirty="0"/>
              <a:t>$ % ^; &amp;; * ( ) _ +; – =; { } | [ ] \ : “ ; ’ &lt;; &gt;;? , . /)</a:t>
            </a:r>
          </a:p>
        </p:txBody>
      </p:sp>
    </p:spTree>
    <p:extLst>
      <p:ext uri="{BB962C8B-B14F-4D97-AF65-F5344CB8AC3E}">
        <p14:creationId xmlns:p14="http://schemas.microsoft.com/office/powerpoint/2010/main" xmlns="" val="18760362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Password </a:t>
            </a:r>
            <a:r>
              <a:rPr lang="en-US" dirty="0"/>
              <a:t>Etiquette</a:t>
            </a:r>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p:txBody>
          <a:bodyPr/>
          <a:lstStyle/>
          <a:p>
            <a:pPr marL="457200" indent="-233363">
              <a:buFont typeface="Arial" panose="020B0604020202020204" pitchFamily="34" charset="0"/>
              <a:buChar char="•"/>
              <a:defRPr/>
            </a:pPr>
            <a:r>
              <a:rPr lang="en-US" dirty="0"/>
              <a:t>Never write down your </a:t>
            </a:r>
            <a:r>
              <a:rPr lang="en-US" dirty="0" smtClean="0"/>
              <a:t>password</a:t>
            </a:r>
            <a:endParaRPr lang="en-US" dirty="0"/>
          </a:p>
          <a:p>
            <a:pPr marL="457200" indent="-233363">
              <a:buFont typeface="Arial" panose="020B0604020202020204" pitchFamily="34" charset="0"/>
              <a:buChar char="•"/>
              <a:defRPr/>
            </a:pPr>
            <a:r>
              <a:rPr lang="en-US" dirty="0"/>
              <a:t>Never ask </a:t>
            </a:r>
            <a:r>
              <a:rPr lang="en-US" dirty="0" smtClean="0"/>
              <a:t>someone </a:t>
            </a:r>
            <a:r>
              <a:rPr lang="en-US" dirty="0"/>
              <a:t>for their </a:t>
            </a:r>
            <a:r>
              <a:rPr lang="en-US" dirty="0" smtClean="0"/>
              <a:t>password</a:t>
            </a:r>
            <a:endParaRPr lang="en-US" dirty="0"/>
          </a:p>
          <a:p>
            <a:pPr marL="457200" indent="-233363">
              <a:buFont typeface="Arial" panose="020B0604020202020204" pitchFamily="34" charset="0"/>
              <a:buChar char="•"/>
              <a:defRPr/>
            </a:pPr>
            <a:r>
              <a:rPr lang="en-US" dirty="0"/>
              <a:t>Never give your password to </a:t>
            </a:r>
            <a:r>
              <a:rPr lang="en-US" dirty="0" smtClean="0"/>
              <a:t>someone</a:t>
            </a:r>
            <a:endParaRPr lang="en-US" dirty="0"/>
          </a:p>
          <a:p>
            <a:pPr marL="457200" indent="-233363">
              <a:buFont typeface="Arial" panose="020B0604020202020204" pitchFamily="34" charset="0"/>
              <a:buChar char="•"/>
              <a:defRPr/>
            </a:pPr>
            <a:r>
              <a:rPr lang="en-US" dirty="0"/>
              <a:t>“</a:t>
            </a:r>
            <a:r>
              <a:rPr lang="en-US" dirty="0">
                <a:hlinkClick r:id="rId3"/>
              </a:rPr>
              <a:t>do-si-do</a:t>
            </a:r>
            <a:r>
              <a:rPr lang="en-US" dirty="0"/>
              <a:t>” </a:t>
            </a:r>
            <a:r>
              <a:rPr lang="en-US" dirty="0" smtClean="0"/>
              <a:t>move—move away so </a:t>
            </a:r>
            <a:r>
              <a:rPr lang="en-US" dirty="0"/>
              <a:t>another person can enter </a:t>
            </a:r>
            <a:r>
              <a:rPr lang="en-US" dirty="0" smtClean="0"/>
              <a:t>password privately</a:t>
            </a:r>
          </a:p>
          <a:p>
            <a:pPr marL="850900" lvl="2" indent="-233363">
              <a:defRPr/>
            </a:pPr>
            <a:r>
              <a:rPr lang="en-US" dirty="0" smtClean="0"/>
              <a:t>Common </a:t>
            </a:r>
            <a:r>
              <a:rPr lang="en-US" dirty="0"/>
              <a:t>professional </a:t>
            </a:r>
            <a:r>
              <a:rPr lang="en-US" dirty="0" smtClean="0"/>
              <a:t>practice</a:t>
            </a:r>
            <a:endParaRPr lang="en-US" dirty="0"/>
          </a:p>
        </p:txBody>
      </p:sp>
    </p:spTree>
    <p:extLst>
      <p:ext uri="{BB962C8B-B14F-4D97-AF65-F5344CB8AC3E}">
        <p14:creationId xmlns:p14="http://schemas.microsoft.com/office/powerpoint/2010/main" xmlns="" val="33933631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How Does the </a:t>
            </a:r>
            <a:r>
              <a:rPr lang="en-US" dirty="0" smtClean="0"/>
              <a:t>Knowledge</a:t>
            </a:r>
            <a:r>
              <a:rPr lang="en-IN" dirty="0" smtClean="0"/>
              <a:t> in </a:t>
            </a:r>
            <a:r>
              <a:rPr lang="en-IN" dirty="0"/>
              <a:t>t</a:t>
            </a:r>
            <a:r>
              <a:rPr lang="en-IN" dirty="0" smtClean="0"/>
              <a:t>his Chapter Help </a:t>
            </a:r>
            <a:r>
              <a:rPr lang="en-US" dirty="0" smtClean="0"/>
              <a:t>You?</a:t>
            </a:r>
            <a:endParaRPr lang="en-US" dirty="0"/>
          </a:p>
        </p:txBody>
      </p:sp>
      <p:sp>
        <p:nvSpPr>
          <p:cNvPr id="4" name="Footer Placeholder 3"/>
          <p:cNvSpPr>
            <a:spLocks noGrp="1"/>
          </p:cNvSpPr>
          <p:nvPr>
            <p:ph type="ftr" sz="quarter" idx="10"/>
          </p:nvPr>
        </p:nvSpPr>
        <p:spPr/>
        <p:txBody>
          <a:bodyPr/>
          <a:lstStyle/>
          <a:p>
            <a:r>
              <a:rPr lang="en-US" dirty="0" smtClean="0"/>
              <a:t>Copyright © 2017 Pearson Education, Inc.</a:t>
            </a:r>
            <a:endParaRPr lang="en-US" dirty="0"/>
          </a:p>
        </p:txBody>
      </p:sp>
      <p:sp>
        <p:nvSpPr>
          <p:cNvPr id="3" name="Content Placeholder 2"/>
          <p:cNvSpPr>
            <a:spLocks noGrp="1"/>
          </p:cNvSpPr>
          <p:nvPr>
            <p:ph idx="1"/>
          </p:nvPr>
        </p:nvSpPr>
        <p:spPr/>
        <p:txBody>
          <a:bodyPr/>
          <a:lstStyle/>
          <a:p>
            <a:pPr marL="342900" indent="-342900">
              <a:defRPr/>
            </a:pPr>
            <a:r>
              <a:rPr lang="en-IN" dirty="0"/>
              <a:t>R</a:t>
            </a:r>
            <a:r>
              <a:rPr lang="en-IN" dirty="0" smtClean="0"/>
              <a:t>ealize </a:t>
            </a:r>
            <a:r>
              <a:rPr lang="en-IN" dirty="0"/>
              <a:t>future belongs to </a:t>
            </a:r>
            <a:r>
              <a:rPr lang="en-IN" dirty="0" smtClean="0"/>
              <a:t>those who </a:t>
            </a:r>
            <a:r>
              <a:rPr lang="en-IN" dirty="0"/>
              <a:t>creatively envision new applications of information systems and </a:t>
            </a:r>
            <a:r>
              <a:rPr lang="en-IN" dirty="0" smtClean="0"/>
              <a:t>technology</a:t>
            </a:r>
          </a:p>
          <a:p>
            <a:pPr marL="342900" indent="-342900">
              <a:defRPr/>
            </a:pPr>
            <a:r>
              <a:rPr lang="en-IN" dirty="0"/>
              <a:t>L</a:t>
            </a:r>
            <a:r>
              <a:rPr lang="en-IN" dirty="0" smtClean="0"/>
              <a:t>earn </a:t>
            </a:r>
            <a:r>
              <a:rPr lang="en-IN" dirty="0"/>
              <a:t>Reich’s four key </a:t>
            </a:r>
            <a:r>
              <a:rPr lang="en-IN" dirty="0" smtClean="0"/>
              <a:t>skills</a:t>
            </a:r>
          </a:p>
          <a:p>
            <a:pPr marL="342900" indent="-342900">
              <a:defRPr/>
            </a:pPr>
            <a:r>
              <a:rPr lang="en-IN" dirty="0"/>
              <a:t>L</a:t>
            </a:r>
            <a:r>
              <a:rPr lang="en-IN" dirty="0" smtClean="0"/>
              <a:t>earn IS components</a:t>
            </a:r>
          </a:p>
          <a:p>
            <a:pPr marL="342900" indent="-342900">
              <a:defRPr/>
            </a:pPr>
            <a:r>
              <a:rPr lang="en-IN" dirty="0"/>
              <a:t>U</a:t>
            </a:r>
            <a:r>
              <a:rPr lang="en-IN" dirty="0" smtClean="0"/>
              <a:t>nderstand </a:t>
            </a:r>
            <a:r>
              <a:rPr lang="en-IN" dirty="0"/>
              <a:t>every business professional </a:t>
            </a:r>
            <a:r>
              <a:rPr lang="en-IN" dirty="0" smtClean="0"/>
              <a:t>needs </a:t>
            </a:r>
            <a:r>
              <a:rPr lang="en-IN" dirty="0"/>
              <a:t>active role in new information systems </a:t>
            </a:r>
            <a:r>
              <a:rPr lang="en-IN" dirty="0" smtClean="0"/>
              <a:t>development</a:t>
            </a:r>
            <a:endParaRPr lang="en-US" dirty="0" smtClean="0"/>
          </a:p>
        </p:txBody>
      </p:sp>
    </p:spTree>
    <p:extLst>
      <p:ext uri="{BB962C8B-B14F-4D97-AF65-F5344CB8AC3E}">
        <p14:creationId xmlns:p14="http://schemas.microsoft.com/office/powerpoint/2010/main" xmlns="" val="137931148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4641" y="365126"/>
            <a:ext cx="10515600" cy="982411"/>
          </a:xfrm>
        </p:spPr>
        <p:txBody>
          <a:bodyPr/>
          <a:lstStyle/>
          <a:p>
            <a:r>
              <a:rPr lang="en-US" dirty="0" smtClean="0"/>
              <a:t>Ethics Guide: </a:t>
            </a:r>
            <a:r>
              <a:rPr lang="en-US" dirty="0"/>
              <a:t>Ethics and Professional Responsibility </a:t>
            </a:r>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5" name="TextBox 4"/>
          <p:cNvSpPr txBox="1"/>
          <p:nvPr/>
        </p:nvSpPr>
        <p:spPr>
          <a:xfrm>
            <a:off x="1406790" y="4810537"/>
            <a:ext cx="10120207" cy="523220"/>
          </a:xfrm>
          <a:prstGeom prst="rect">
            <a:avLst/>
          </a:prstGeom>
          <a:noFill/>
        </p:spPr>
        <p:txBody>
          <a:bodyPr wrap="square" rtlCol="0">
            <a:spAutoFit/>
          </a:bodyPr>
          <a:lstStyle/>
          <a:p>
            <a:pPr algn="ctr"/>
            <a:r>
              <a:rPr lang="en-US" sz="2800" dirty="0" smtClean="0">
                <a:latin typeface="Arial" panose="020B0604020202020204" pitchFamily="34" charset="0"/>
                <a:cs typeface="Arial" panose="020B0604020202020204" pitchFamily="34" charset="0"/>
              </a:rPr>
              <a:t>Which </a:t>
            </a:r>
            <a:r>
              <a:rPr lang="en-US" sz="2800" dirty="0">
                <a:latin typeface="Arial" panose="020B0604020202020204" pitchFamily="34" charset="0"/>
                <a:cs typeface="Arial" panose="020B0604020202020204" pitchFamily="34" charset="0"/>
              </a:rPr>
              <a:t>graph do you present</a:t>
            </a:r>
            <a:r>
              <a:rPr lang="en-US" sz="2800" dirty="0" smtClean="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p:txBody>
      </p:sp>
      <p:pic>
        <p:nvPicPr>
          <p:cNvPr id="11" name="Picture 10"/>
          <p:cNvPicPr preferRelativeResize="0">
            <a:picLocks/>
          </p:cNvPicPr>
          <p:nvPr/>
        </p:nvPicPr>
        <p:blipFill>
          <a:blip r:embed="rId3" cstate="print"/>
          <a:stretch>
            <a:fillRect/>
          </a:stretch>
        </p:blipFill>
        <p:spPr>
          <a:xfrm>
            <a:off x="844641" y="1547050"/>
            <a:ext cx="3291840" cy="3291840"/>
          </a:xfrm>
          <a:prstGeom prst="rect">
            <a:avLst/>
          </a:prstGeom>
        </p:spPr>
      </p:pic>
      <p:pic>
        <p:nvPicPr>
          <p:cNvPr id="15" name="Picture 14"/>
          <p:cNvPicPr preferRelativeResize="0">
            <a:picLocks/>
          </p:cNvPicPr>
          <p:nvPr/>
        </p:nvPicPr>
        <p:blipFill>
          <a:blip r:embed="rId4" cstate="print"/>
          <a:stretch>
            <a:fillRect/>
          </a:stretch>
        </p:blipFill>
        <p:spPr>
          <a:xfrm>
            <a:off x="4625542" y="1547050"/>
            <a:ext cx="3291840" cy="3291840"/>
          </a:xfrm>
          <a:prstGeom prst="rect">
            <a:avLst/>
          </a:prstGeom>
        </p:spPr>
      </p:pic>
      <p:pic>
        <p:nvPicPr>
          <p:cNvPr id="19" name="Picture 18"/>
          <p:cNvPicPr preferRelativeResize="0">
            <a:picLocks/>
          </p:cNvPicPr>
          <p:nvPr/>
        </p:nvPicPr>
        <p:blipFill>
          <a:blip r:embed="rId5" cstate="print"/>
          <a:stretch>
            <a:fillRect/>
          </a:stretch>
        </p:blipFill>
        <p:spPr>
          <a:xfrm>
            <a:off x="8184656" y="1547050"/>
            <a:ext cx="3291840" cy="3291840"/>
          </a:xfrm>
          <a:prstGeom prst="rect">
            <a:avLst/>
          </a:prstGeom>
        </p:spPr>
      </p:pic>
    </p:spTree>
    <p:extLst>
      <p:ext uri="{BB962C8B-B14F-4D97-AF65-F5344CB8AC3E}">
        <p14:creationId xmlns:p14="http://schemas.microsoft.com/office/powerpoint/2010/main" xmlns="" val="27402436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t>“What Is Right Behaviour?”</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5" name="Content Placeholder 4"/>
          <p:cNvSpPr>
            <a:spLocks noGrp="1"/>
          </p:cNvSpPr>
          <p:nvPr>
            <p:ph idx="1"/>
          </p:nvPr>
        </p:nvSpPr>
        <p:spPr/>
        <p:txBody>
          <a:bodyPr/>
          <a:lstStyle/>
          <a:p>
            <a:pPr marL="0" indent="0">
              <a:buNone/>
            </a:pPr>
            <a:r>
              <a:rPr lang="en-US" dirty="0"/>
              <a:t>Immanuel Kant</a:t>
            </a:r>
            <a:endParaRPr lang="en-US" b="1" dirty="0" smtClean="0"/>
          </a:p>
          <a:p>
            <a:r>
              <a:rPr lang="en-US" b="1" dirty="0" smtClean="0"/>
              <a:t>Categorical </a:t>
            </a:r>
            <a:r>
              <a:rPr lang="en-US" b="1" dirty="0"/>
              <a:t>imperative </a:t>
            </a:r>
            <a:endParaRPr lang="en-US" b="1" dirty="0" smtClean="0"/>
          </a:p>
          <a:p>
            <a:pPr lvl="2"/>
            <a:r>
              <a:rPr lang="en-US" dirty="0"/>
              <a:t>O</a:t>
            </a:r>
            <a:r>
              <a:rPr lang="en-US" i="1" dirty="0" smtClean="0"/>
              <a:t>ne </a:t>
            </a:r>
            <a:r>
              <a:rPr lang="en-US" i="1" dirty="0"/>
              <a:t>should behave only in a way that one would want the behavior to be a universal </a:t>
            </a:r>
            <a:r>
              <a:rPr lang="en-US" i="1" dirty="0" smtClean="0"/>
              <a:t>law.</a:t>
            </a:r>
          </a:p>
          <a:p>
            <a:pPr marL="1195388" lvl="3" indent="-454025"/>
            <a:r>
              <a:rPr lang="en-US" dirty="0" smtClean="0"/>
              <a:t>Are </a:t>
            </a:r>
            <a:r>
              <a:rPr lang="en-US" dirty="0"/>
              <a:t>you willing to publish your behavior to the world</a:t>
            </a:r>
            <a:r>
              <a:rPr lang="en-US" dirty="0" smtClean="0"/>
              <a:t>?</a:t>
            </a:r>
          </a:p>
        </p:txBody>
      </p:sp>
    </p:spTree>
    <p:extLst>
      <p:ext uri="{BB962C8B-B14F-4D97-AF65-F5344CB8AC3E}">
        <p14:creationId xmlns:p14="http://schemas.microsoft.com/office/powerpoint/2010/main" xmlns="" val="3891363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Duty</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p:txBody>
          <a:bodyPr/>
          <a:lstStyle/>
          <a:p>
            <a:pPr marL="223838" indent="-223838">
              <a:buFont typeface="Arial" panose="020B0604020202020204" pitchFamily="34" charset="0"/>
              <a:buChar char="•"/>
            </a:pPr>
            <a:r>
              <a:rPr lang="en-US" dirty="0"/>
              <a:t>N</a:t>
            </a:r>
            <a:r>
              <a:rPr lang="en-US" dirty="0" smtClean="0"/>
              <a:t>ecessity </a:t>
            </a:r>
            <a:r>
              <a:rPr lang="en-US" dirty="0"/>
              <a:t>to act in accordance with </a:t>
            </a:r>
            <a:r>
              <a:rPr lang="en-US" dirty="0" smtClean="0"/>
              <a:t>categorical imperative</a:t>
            </a:r>
          </a:p>
          <a:p>
            <a:pPr marL="617538" lvl="2" indent="-223838"/>
            <a:r>
              <a:rPr lang="en-US" b="1" i="1" dirty="0" smtClean="0"/>
              <a:t>Perfect </a:t>
            </a:r>
            <a:r>
              <a:rPr lang="en-US" b="1" i="1" dirty="0"/>
              <a:t>duty</a:t>
            </a:r>
            <a:r>
              <a:rPr lang="en-US" i="1" dirty="0"/>
              <a:t> </a:t>
            </a:r>
            <a:r>
              <a:rPr lang="en-US" dirty="0" smtClean="0"/>
              <a:t>- behavior that must </a:t>
            </a:r>
            <a:r>
              <a:rPr lang="en-US" dirty="0"/>
              <a:t>always be </a:t>
            </a:r>
            <a:r>
              <a:rPr lang="en-US" dirty="0" smtClean="0"/>
              <a:t>met</a:t>
            </a:r>
          </a:p>
          <a:p>
            <a:pPr marL="617538" lvl="2" indent="-223838"/>
            <a:r>
              <a:rPr lang="en-US" b="1" i="1" dirty="0" smtClean="0"/>
              <a:t>Imperfect </a:t>
            </a:r>
            <a:r>
              <a:rPr lang="en-US" b="1" i="1" dirty="0"/>
              <a:t>duty</a:t>
            </a:r>
            <a:r>
              <a:rPr lang="en-US" i="1" dirty="0"/>
              <a:t> </a:t>
            </a:r>
            <a:r>
              <a:rPr lang="en-US" i="1" dirty="0" smtClean="0"/>
              <a:t>-</a:t>
            </a:r>
            <a:r>
              <a:rPr lang="en-US" dirty="0" smtClean="0"/>
              <a:t> a praiseworthy action, </a:t>
            </a:r>
            <a:r>
              <a:rPr lang="en-US" dirty="0"/>
              <a:t>but not </a:t>
            </a:r>
            <a:r>
              <a:rPr lang="en-US" dirty="0" smtClean="0"/>
              <a:t>required</a:t>
            </a:r>
            <a:endParaRPr lang="en-US" dirty="0"/>
          </a:p>
          <a:p>
            <a:pPr marL="1203326" lvl="3" indent="-344488"/>
            <a:r>
              <a:rPr lang="en-US" dirty="0" smtClean="0"/>
              <a:t>Giving </a:t>
            </a:r>
            <a:r>
              <a:rPr lang="en-US" dirty="0"/>
              <a:t>to </a:t>
            </a:r>
            <a:r>
              <a:rPr lang="en-US" dirty="0" smtClean="0"/>
              <a:t>charity; developing your </a:t>
            </a:r>
            <a:r>
              <a:rPr lang="en-US" dirty="0"/>
              <a:t>business skills and </a:t>
            </a:r>
            <a:r>
              <a:rPr lang="en-US" dirty="0" smtClean="0"/>
              <a:t>abilities</a:t>
            </a:r>
            <a:endParaRPr lang="en-US" dirty="0"/>
          </a:p>
          <a:p>
            <a:endParaRPr lang="en-US" dirty="0"/>
          </a:p>
        </p:txBody>
      </p:sp>
    </p:spTree>
    <p:extLst>
      <p:ext uri="{BB962C8B-B14F-4D97-AF65-F5344CB8AC3E}">
        <p14:creationId xmlns:p14="http://schemas.microsoft.com/office/powerpoint/2010/main" xmlns="" val="42060871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Imperfect Duty of </a:t>
            </a:r>
            <a:r>
              <a:rPr lang="en-US" dirty="0"/>
              <a:t>Business </a:t>
            </a:r>
            <a:r>
              <a:rPr lang="en-US" dirty="0" smtClean="0"/>
              <a:t>Professionals</a:t>
            </a:r>
            <a:endParaRPr lang="en-US" dirty="0"/>
          </a:p>
        </p:txBody>
      </p:sp>
      <p:sp>
        <p:nvSpPr>
          <p:cNvPr id="4" name="Footer Placeholder 3"/>
          <p:cNvSpPr>
            <a:spLocks noGrp="1"/>
          </p:cNvSpPr>
          <p:nvPr>
            <p:ph type="ftr" sz="quarter" idx="10"/>
          </p:nvPr>
        </p:nvSpPr>
        <p:spPr/>
        <p:txBody>
          <a:bodyPr/>
          <a:lstStyle/>
          <a:p>
            <a:r>
              <a:rPr lang="en-US" dirty="0" smtClean="0"/>
              <a:t>Copyright © 2017 Pearson Education, Inc.</a:t>
            </a:r>
            <a:endParaRPr lang="en-US" dirty="0"/>
          </a:p>
        </p:txBody>
      </p:sp>
      <p:sp>
        <p:nvSpPr>
          <p:cNvPr id="3" name="Content Placeholder 2"/>
          <p:cNvSpPr>
            <a:spLocks noGrp="1"/>
          </p:cNvSpPr>
          <p:nvPr>
            <p:ph idx="1"/>
          </p:nvPr>
        </p:nvSpPr>
        <p:spPr/>
        <p:txBody>
          <a:bodyPr/>
          <a:lstStyle/>
          <a:p>
            <a:pPr marL="223838" indent="-223838">
              <a:buFont typeface="Arial" panose="020B0604020202020204" pitchFamily="34" charset="0"/>
              <a:buChar char="•"/>
            </a:pPr>
            <a:r>
              <a:rPr lang="en-US" b="1" dirty="0" smtClean="0"/>
              <a:t>Imperfect duties</a:t>
            </a:r>
          </a:p>
          <a:p>
            <a:pPr marL="617538" lvl="2" indent="-223838"/>
            <a:r>
              <a:rPr lang="en-US" dirty="0" smtClean="0"/>
              <a:t>Cultivating your </a:t>
            </a:r>
            <a:r>
              <a:rPr lang="en-US" dirty="0"/>
              <a:t>talent </a:t>
            </a:r>
            <a:r>
              <a:rPr lang="en-US" dirty="0" smtClean="0"/>
              <a:t>is a professional responsibility</a:t>
            </a:r>
          </a:p>
          <a:p>
            <a:pPr marL="617538" lvl="2" indent="-223838"/>
            <a:r>
              <a:rPr lang="en-US" dirty="0" smtClean="0"/>
              <a:t>Obtaining </a:t>
            </a:r>
            <a:r>
              <a:rPr lang="en-US" dirty="0"/>
              <a:t>skills necessary to accomplish </a:t>
            </a:r>
            <a:r>
              <a:rPr lang="en-US" dirty="0" smtClean="0"/>
              <a:t>your job</a:t>
            </a:r>
          </a:p>
          <a:p>
            <a:pPr marL="617538" lvl="2" indent="-223838"/>
            <a:r>
              <a:rPr lang="en-US" dirty="0" smtClean="0"/>
              <a:t>Continuing to develop </a:t>
            </a:r>
            <a:r>
              <a:rPr lang="en-US" dirty="0"/>
              <a:t>business skills and abilities throughout </a:t>
            </a:r>
            <a:r>
              <a:rPr lang="en-US" dirty="0" smtClean="0"/>
              <a:t>your careers</a:t>
            </a:r>
            <a:endParaRPr lang="en-US" dirty="0"/>
          </a:p>
        </p:txBody>
      </p:sp>
    </p:spTree>
    <p:extLst>
      <p:ext uri="{BB962C8B-B14F-4D97-AF65-F5344CB8AC3E}">
        <p14:creationId xmlns:p14="http://schemas.microsoft.com/office/powerpoint/2010/main" xmlns="" val="31147324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p:txBody>
          <a:bodyPr/>
          <a:lstStyle/>
          <a:p>
            <a:pPr eaLnBrk="1" hangingPunct="1"/>
            <a:r>
              <a:rPr lang="en-US" dirty="0" smtClean="0">
                <a:latin typeface="Arial" charset="0"/>
                <a:cs typeface="Arial" charset="0"/>
              </a:rPr>
              <a:t>Guide: Five-Component Careers</a:t>
            </a:r>
          </a:p>
        </p:txBody>
      </p:sp>
      <p:sp>
        <p:nvSpPr>
          <p:cNvPr id="4" name="Footer Placeholder 3"/>
          <p:cNvSpPr>
            <a:spLocks noGrp="1"/>
          </p:cNvSpPr>
          <p:nvPr>
            <p:ph type="ftr" sz="quarter" idx="10"/>
          </p:nvPr>
        </p:nvSpPr>
        <p:spPr/>
        <p:txBody>
          <a:bodyPr/>
          <a:lstStyle/>
          <a:p>
            <a:pPr>
              <a:defRPr/>
            </a:pPr>
            <a:r>
              <a:rPr lang="en-US" dirty="0" smtClean="0"/>
              <a:t>Copyright © 2017 Pearson Education, Inc.</a:t>
            </a:r>
            <a:endParaRPr lang="en-US" dirty="0"/>
          </a:p>
        </p:txBody>
      </p:sp>
      <p:pic>
        <p:nvPicPr>
          <p:cNvPr id="7" name="Picture 6"/>
          <p:cNvPicPr preferRelativeResize="0">
            <a:picLocks/>
          </p:cNvPicPr>
          <p:nvPr/>
        </p:nvPicPr>
        <p:blipFill>
          <a:blip r:embed="rId3" cstate="print"/>
          <a:stretch>
            <a:fillRect/>
          </a:stretch>
        </p:blipFill>
        <p:spPr>
          <a:xfrm>
            <a:off x="844641" y="1589150"/>
            <a:ext cx="10515600" cy="4023360"/>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Active Review</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5" name="Content Placeholder 4"/>
          <p:cNvSpPr>
            <a:spLocks noGrp="1"/>
          </p:cNvSpPr>
          <p:nvPr>
            <p:ph idx="1"/>
          </p:nvPr>
        </p:nvSpPr>
        <p:spPr>
          <a:xfrm>
            <a:off x="1096434" y="1524000"/>
            <a:ext cx="10028767" cy="3946358"/>
          </a:xfrm>
        </p:spPr>
        <p:txBody>
          <a:bodyPr/>
          <a:lstStyle/>
          <a:p>
            <a:pPr marL="635000" indent="-635000">
              <a:buNone/>
            </a:pPr>
            <a:r>
              <a:rPr lang="en-US" dirty="0"/>
              <a:t>Q1:	</a:t>
            </a:r>
            <a:r>
              <a:rPr lang="en-IN" dirty="0"/>
              <a:t>Why is Introduction to MIS the most important class in the business school?</a:t>
            </a:r>
            <a:endParaRPr lang="en-US" dirty="0"/>
          </a:p>
          <a:p>
            <a:pPr marL="635000" indent="-635000">
              <a:buNone/>
            </a:pPr>
            <a:r>
              <a:rPr lang="en-US" dirty="0"/>
              <a:t>Q2:	How will MIS affect me?</a:t>
            </a:r>
          </a:p>
          <a:p>
            <a:pPr marL="635000" indent="-635000">
              <a:buNone/>
            </a:pPr>
            <a:r>
              <a:rPr lang="en-US" dirty="0"/>
              <a:t>Q3:	Why are MIS-related jobs in high demand?</a:t>
            </a:r>
          </a:p>
          <a:p>
            <a:pPr marL="635000" indent="-635000">
              <a:buNone/>
            </a:pPr>
            <a:r>
              <a:rPr lang="en-US" dirty="0"/>
              <a:t>Q4:	What is MIS?</a:t>
            </a:r>
          </a:p>
          <a:p>
            <a:pPr marL="635000" indent="-635000">
              <a:buNone/>
            </a:pPr>
            <a:r>
              <a:rPr lang="en-US" dirty="0"/>
              <a:t>Q5:	</a:t>
            </a:r>
            <a:r>
              <a:rPr lang="en-IN" dirty="0"/>
              <a:t>What is your role in IS security</a:t>
            </a:r>
            <a:r>
              <a:rPr lang="en-IN" sz="2400" dirty="0" smtClean="0"/>
              <a:t>?</a:t>
            </a:r>
          </a:p>
          <a:p>
            <a:pPr marL="1093788" indent="-466725">
              <a:buFont typeface="Wingdings" panose="05000000000000000000" pitchFamily="2" charset="2"/>
              <a:buChar char="Ø"/>
            </a:pPr>
            <a:r>
              <a:rPr lang="en-IN" dirty="0" smtClean="0"/>
              <a:t>How does the </a:t>
            </a:r>
            <a:r>
              <a:rPr lang="en-US" dirty="0" smtClean="0"/>
              <a:t>knowledge</a:t>
            </a:r>
            <a:r>
              <a:rPr lang="en-IN" dirty="0" smtClean="0"/>
              <a:t> in this chapter help </a:t>
            </a:r>
            <a:r>
              <a:rPr lang="en-US" dirty="0" smtClean="0"/>
              <a:t>you?</a:t>
            </a:r>
            <a:endParaRPr lang="en-US" dirty="0"/>
          </a:p>
        </p:txBody>
      </p:sp>
    </p:spTree>
    <p:extLst>
      <p:ext uri="{BB962C8B-B14F-4D97-AF65-F5344CB8AC3E}">
        <p14:creationId xmlns:p14="http://schemas.microsoft.com/office/powerpoint/2010/main" xmlns="" val="11904519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6438" y="365759"/>
            <a:ext cx="10515600" cy="1142199"/>
          </a:xfrm>
        </p:spPr>
        <p:txBody>
          <a:bodyPr/>
          <a:lstStyle/>
          <a:p>
            <a:r>
              <a:rPr lang="en-US" dirty="0" smtClean="0"/>
              <a:t>Study </a:t>
            </a:r>
            <a:r>
              <a:rPr lang="en-US" dirty="0"/>
              <a:t>Q</a:t>
            </a:r>
            <a:r>
              <a:rPr lang="en-US" dirty="0" smtClean="0"/>
              <a:t>uestions</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5" name="Content Placeholder 4"/>
          <p:cNvSpPr>
            <a:spLocks noGrp="1"/>
          </p:cNvSpPr>
          <p:nvPr>
            <p:ph idx="1"/>
          </p:nvPr>
        </p:nvSpPr>
        <p:spPr>
          <a:xfrm>
            <a:off x="772583" y="1563104"/>
            <a:ext cx="10515600" cy="3987464"/>
          </a:xfrm>
        </p:spPr>
        <p:txBody>
          <a:bodyPr/>
          <a:lstStyle/>
          <a:p>
            <a:pPr marL="635000" indent="-635000">
              <a:buNone/>
            </a:pPr>
            <a:r>
              <a:rPr lang="en-US" dirty="0" smtClean="0"/>
              <a:t>Q1:	</a:t>
            </a:r>
            <a:r>
              <a:rPr lang="en-IN" dirty="0"/>
              <a:t>W</a:t>
            </a:r>
            <a:r>
              <a:rPr lang="en-IN" dirty="0" smtClean="0"/>
              <a:t>hy is Introduction to MIS the most important class in the business school?</a:t>
            </a:r>
            <a:endParaRPr lang="en-US" dirty="0" smtClean="0"/>
          </a:p>
          <a:p>
            <a:pPr marL="635000" indent="-635000">
              <a:buNone/>
            </a:pPr>
            <a:r>
              <a:rPr lang="en-US" dirty="0" smtClean="0"/>
              <a:t>Q2:	How will MIS affect me?</a:t>
            </a:r>
          </a:p>
          <a:p>
            <a:pPr marL="635000" indent="-635000">
              <a:buNone/>
            </a:pPr>
            <a:r>
              <a:rPr lang="en-US" dirty="0" smtClean="0"/>
              <a:t>Q3:	Why are MIS-related jobs in high demand?</a:t>
            </a:r>
          </a:p>
          <a:p>
            <a:pPr marL="635000" indent="-635000">
              <a:buNone/>
            </a:pPr>
            <a:r>
              <a:rPr lang="en-US" dirty="0" smtClean="0"/>
              <a:t>Q4:	What is MIS?</a:t>
            </a:r>
          </a:p>
          <a:p>
            <a:pPr marL="635000" indent="-635000">
              <a:buNone/>
            </a:pPr>
            <a:r>
              <a:rPr lang="en-US" dirty="0" smtClean="0"/>
              <a:t>Q5:	</a:t>
            </a:r>
            <a:r>
              <a:rPr lang="en-IN" dirty="0"/>
              <a:t>W</a:t>
            </a:r>
            <a:r>
              <a:rPr lang="en-IN" dirty="0" smtClean="0"/>
              <a:t>hat is your role in IS security?</a:t>
            </a:r>
          </a:p>
          <a:p>
            <a:pPr marL="1093788" lvl="3" indent="-466725">
              <a:spcBef>
                <a:spcPts val="800"/>
              </a:spcBef>
              <a:buClrTx/>
            </a:pPr>
            <a:r>
              <a:rPr lang="en-US" dirty="0"/>
              <a:t>How does the knowledge in this chapter help you?</a:t>
            </a:r>
          </a:p>
          <a:p>
            <a:pPr marL="635000" indent="-635000">
              <a:buNone/>
            </a:pPr>
            <a:endParaRPr lang="en-US" dirty="0"/>
          </a:p>
        </p:txBody>
      </p:sp>
    </p:spTree>
    <p:extLst>
      <p:ext uri="{BB962C8B-B14F-4D97-AF65-F5344CB8AC3E}">
        <p14:creationId xmlns:p14="http://schemas.microsoft.com/office/powerpoint/2010/main" xmlns="" val="3727897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AutoShape 2"/>
          <p:cNvSpPr>
            <a:spLocks noGrp="1" noChangeArrowheads="1"/>
          </p:cNvSpPr>
          <p:nvPr>
            <p:ph type="title"/>
          </p:nvPr>
        </p:nvSpPr>
        <p:spPr>
          <a:solidFill>
            <a:srgbClr val="FAF1BC"/>
          </a:solidFill>
          <a:ln w="12700">
            <a:solidFill>
              <a:schemeClr val="tx1"/>
            </a:solidFill>
          </a:ln>
        </p:spPr>
        <p:txBody>
          <a:bodyPr anchor="ctr"/>
          <a:lstStyle/>
          <a:p>
            <a:r>
              <a:rPr lang="en-US" dirty="0">
                <a:latin typeface="Arial" charset="0"/>
                <a:cs typeface="Arial" charset="0"/>
              </a:rPr>
              <a:t>Case Study 1:  </a:t>
            </a:r>
            <a:r>
              <a:rPr lang="en-US" dirty="0" smtClean="0">
                <a:latin typeface="Arial" charset="0"/>
                <a:cs typeface="Arial" charset="0"/>
              </a:rPr>
              <a:t>zulily</a:t>
            </a:r>
            <a:endParaRPr lang="en-US" dirty="0">
              <a:latin typeface="Arial" charset="0"/>
              <a:cs typeface="Arial" charset="0"/>
            </a:endParaRPr>
          </a:p>
        </p:txBody>
      </p:sp>
      <p:sp>
        <p:nvSpPr>
          <p:cNvPr id="2" name="Footer Placeholder 1"/>
          <p:cNvSpPr>
            <a:spLocks noGrp="1"/>
          </p:cNvSpPr>
          <p:nvPr>
            <p:ph type="ftr" sz="quarter" idx="10"/>
          </p:nvPr>
        </p:nvSpPr>
        <p:spPr/>
        <p:txBody>
          <a:bodyPr/>
          <a:lstStyle/>
          <a:p>
            <a:pPr>
              <a:defRPr/>
            </a:pPr>
            <a:r>
              <a:rPr lang="en-US" dirty="0" smtClean="0"/>
              <a:t>Copyright © 2017 Pearson Education, Inc.</a:t>
            </a:r>
            <a:endParaRPr lang="en-US" dirty="0"/>
          </a:p>
        </p:txBody>
      </p:sp>
      <p:sp>
        <p:nvSpPr>
          <p:cNvPr id="3" name="Content Placeholder 2"/>
          <p:cNvSpPr>
            <a:spLocks noGrp="1"/>
          </p:cNvSpPr>
          <p:nvPr>
            <p:ph idx="1"/>
          </p:nvPr>
        </p:nvSpPr>
        <p:spPr>
          <a:xfrm>
            <a:off x="772583" y="1500536"/>
            <a:ext cx="10515600" cy="4048887"/>
          </a:xfrm>
        </p:spPr>
        <p:txBody>
          <a:bodyPr/>
          <a:lstStyle/>
          <a:p>
            <a:r>
              <a:rPr lang="en-US" dirty="0"/>
              <a:t>What is their business model?  </a:t>
            </a:r>
            <a:endParaRPr lang="en-US" dirty="0" smtClean="0"/>
          </a:p>
          <a:p>
            <a:pPr marL="914400" lvl="2" indent="-336550"/>
            <a:r>
              <a:rPr lang="en-US" dirty="0" smtClean="0"/>
              <a:t>Flash sales </a:t>
            </a:r>
            <a:r>
              <a:rPr lang="en-US" dirty="0"/>
              <a:t>to mothers:  </a:t>
            </a:r>
            <a:endParaRPr lang="en-US" dirty="0" smtClean="0"/>
          </a:p>
          <a:p>
            <a:pPr marL="1379538" lvl="3" indent="-336550"/>
            <a:r>
              <a:rPr lang="en-US" dirty="0"/>
              <a:t>C</a:t>
            </a:r>
            <a:r>
              <a:rPr lang="en-US" dirty="0" smtClean="0"/>
              <a:t>hildren’s clothes, toys</a:t>
            </a:r>
            <a:r>
              <a:rPr lang="en-US" dirty="0"/>
              <a:t>, </a:t>
            </a:r>
            <a:r>
              <a:rPr lang="en-US" dirty="0" smtClean="0"/>
              <a:t>women’s </a:t>
            </a:r>
            <a:r>
              <a:rPr lang="en-US" dirty="0"/>
              <a:t>clothes, accessories, and décor </a:t>
            </a:r>
            <a:r>
              <a:rPr lang="en-US" dirty="0" smtClean="0"/>
              <a:t>items</a:t>
            </a:r>
          </a:p>
          <a:p>
            <a:pPr marL="914400" lvl="2" indent="-336550"/>
            <a:r>
              <a:rPr lang="en-US" dirty="0" smtClean="0"/>
              <a:t>I</a:t>
            </a:r>
            <a:r>
              <a:rPr lang="en-US" dirty="0"/>
              <a:t>T</a:t>
            </a:r>
            <a:r>
              <a:rPr lang="en-US" dirty="0" smtClean="0"/>
              <a:t> provides </a:t>
            </a:r>
            <a:r>
              <a:rPr lang="en-US" dirty="0"/>
              <a:t>entertaining shopping </a:t>
            </a:r>
            <a:r>
              <a:rPr lang="en-US" dirty="0" smtClean="0"/>
              <a:t>experience, name brand goods, </a:t>
            </a:r>
            <a:r>
              <a:rPr lang="en-US" dirty="0"/>
              <a:t>unique and difficult-to-find off-brands</a:t>
            </a:r>
            <a:r>
              <a:rPr lang="en-US" dirty="0" smtClean="0"/>
              <a:t>, </a:t>
            </a:r>
            <a:r>
              <a:rPr lang="en-US" dirty="0"/>
              <a:t>at substantial </a:t>
            </a:r>
            <a:r>
              <a:rPr lang="en-US" dirty="0" smtClean="0"/>
              <a:t>discounts</a:t>
            </a:r>
          </a:p>
          <a:p>
            <a:pPr marL="914400" lvl="2" indent="-336550"/>
            <a:r>
              <a:rPr lang="en-US" dirty="0" smtClean="0"/>
              <a:t>45% </a:t>
            </a:r>
            <a:r>
              <a:rPr lang="en-US" dirty="0"/>
              <a:t>of </a:t>
            </a:r>
            <a:r>
              <a:rPr lang="en-US" dirty="0" smtClean="0"/>
              <a:t>sales </a:t>
            </a:r>
            <a:r>
              <a:rPr lang="en-US" dirty="0"/>
              <a:t>over mobile </a:t>
            </a:r>
            <a:r>
              <a:rPr lang="en-US" dirty="0" smtClean="0"/>
              <a:t>devices</a:t>
            </a:r>
          </a:p>
          <a:p>
            <a:pPr marL="914400" lvl="2" indent="-336550"/>
            <a:r>
              <a:rPr lang="en-US" dirty="0" smtClean="0"/>
              <a:t>Curated sales</a:t>
            </a: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p:cNvSpPr>
            <a:spLocks noGrp="1"/>
          </p:cNvSpPr>
          <p:nvPr>
            <p:ph type="title"/>
          </p:nvPr>
        </p:nvSpPr>
        <p:spPr/>
        <p:txBody>
          <a:bodyPr/>
          <a:lstStyle/>
          <a:p>
            <a:pPr eaLnBrk="1" hangingPunct="1"/>
            <a:r>
              <a:rPr lang="en-US" dirty="0" smtClean="0">
                <a:latin typeface="Arial" charset="0"/>
                <a:cs typeface="Arial" charset="0"/>
              </a:rPr>
              <a:t>Case Study 1:  zulily (cont'd)</a:t>
            </a:r>
          </a:p>
        </p:txBody>
      </p:sp>
      <p:sp>
        <p:nvSpPr>
          <p:cNvPr id="4" name="Footer Placeholder 3"/>
          <p:cNvSpPr>
            <a:spLocks noGrp="1"/>
          </p:cNvSpPr>
          <p:nvPr>
            <p:ph type="ftr" sz="quarter" idx="10"/>
          </p:nvPr>
        </p:nvSpPr>
        <p:spPr/>
        <p:txBody>
          <a:bodyPr/>
          <a:lstStyle/>
          <a:p>
            <a:pPr>
              <a:defRPr/>
            </a:pPr>
            <a:r>
              <a:rPr lang="en-US" dirty="0" smtClean="0"/>
              <a:t>Copyright © 2017 Pearson Education, Inc.</a:t>
            </a:r>
            <a:endParaRPr lang="en-US" dirty="0"/>
          </a:p>
        </p:txBody>
      </p:sp>
      <p:pic>
        <p:nvPicPr>
          <p:cNvPr id="8" name="Picture 7"/>
          <p:cNvPicPr preferRelativeResize="0">
            <a:picLocks/>
          </p:cNvPicPr>
          <p:nvPr/>
        </p:nvPicPr>
        <p:blipFill>
          <a:blip r:embed="rId3" cstate="print"/>
          <a:stretch>
            <a:fillRect/>
          </a:stretch>
        </p:blipFill>
        <p:spPr>
          <a:xfrm>
            <a:off x="1283638" y="1810064"/>
            <a:ext cx="9601200" cy="3200400"/>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They Do </a:t>
            </a:r>
            <a:r>
              <a:rPr lang="en-US" dirty="0" smtClean="0"/>
              <a:t>It</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a:xfrm>
            <a:off x="772583" y="1720036"/>
            <a:ext cx="10515600" cy="3365310"/>
          </a:xfrm>
        </p:spPr>
        <p:txBody>
          <a:bodyPr/>
          <a:lstStyle/>
          <a:p>
            <a:pPr marL="223838" indent="-223838">
              <a:buFont typeface="Arial" panose="020B0604020202020204" pitchFamily="34" charset="0"/>
              <a:buChar char="•"/>
            </a:pPr>
            <a:r>
              <a:rPr lang="en-US" dirty="0" smtClean="0"/>
              <a:t>Buyers </a:t>
            </a:r>
            <a:r>
              <a:rPr lang="en-US" dirty="0"/>
              <a:t>identify goods to be </a:t>
            </a:r>
            <a:r>
              <a:rPr lang="en-US" dirty="0" smtClean="0"/>
              <a:t>sold</a:t>
            </a:r>
            <a:r>
              <a:rPr lang="en-US" dirty="0"/>
              <a:t>,</a:t>
            </a:r>
            <a:r>
              <a:rPr lang="en-US" dirty="0" smtClean="0"/>
              <a:t> </a:t>
            </a:r>
            <a:r>
              <a:rPr lang="en-US" dirty="0"/>
              <a:t>negotiate with </a:t>
            </a:r>
            <a:r>
              <a:rPr lang="en-US" dirty="0" smtClean="0"/>
              <a:t>vendors</a:t>
            </a:r>
          </a:p>
          <a:p>
            <a:pPr marL="223838" indent="-223838">
              <a:buFont typeface="Arial" panose="020B0604020202020204" pitchFamily="34" charset="0"/>
              <a:buChar char="•"/>
            </a:pPr>
            <a:r>
              <a:rPr lang="en-US" dirty="0"/>
              <a:t>P</a:t>
            </a:r>
            <a:r>
              <a:rPr lang="en-US" dirty="0" smtClean="0"/>
              <a:t>hotographs sample items in-house, write </a:t>
            </a:r>
            <a:r>
              <a:rPr lang="en-US" dirty="0"/>
              <a:t>ad </a:t>
            </a:r>
            <a:r>
              <a:rPr lang="en-US" dirty="0" smtClean="0"/>
              <a:t>copy</a:t>
            </a:r>
          </a:p>
          <a:p>
            <a:pPr marL="223838" indent="-223838">
              <a:buFont typeface="Arial" panose="020B0604020202020204" pitchFamily="34" charset="0"/>
              <a:buChar char="•"/>
            </a:pPr>
            <a:r>
              <a:rPr lang="en-US" dirty="0" smtClean="0"/>
              <a:t>Group items for </a:t>
            </a:r>
            <a:r>
              <a:rPr lang="en-US" dirty="0"/>
              <a:t>3</a:t>
            </a:r>
            <a:r>
              <a:rPr lang="en-US" dirty="0" smtClean="0"/>
              <a:t>-day </a:t>
            </a:r>
            <a:r>
              <a:rPr lang="en-US" dirty="0"/>
              <a:t>sales </a:t>
            </a:r>
            <a:r>
              <a:rPr lang="en-US" dirty="0" smtClean="0"/>
              <a:t>events</a:t>
            </a:r>
          </a:p>
          <a:p>
            <a:pPr marL="223838" indent="-223838">
              <a:buFont typeface="Arial" panose="020B0604020202020204" pitchFamily="34" charset="0"/>
              <a:buChar char="•"/>
            </a:pPr>
            <a:r>
              <a:rPr lang="en-US" dirty="0"/>
              <a:t>After </a:t>
            </a:r>
            <a:r>
              <a:rPr lang="en-US" dirty="0" smtClean="0"/>
              <a:t>event </a:t>
            </a:r>
            <a:r>
              <a:rPr lang="en-US" dirty="0"/>
              <a:t>closes, zulily </a:t>
            </a:r>
            <a:r>
              <a:rPr lang="en-US" dirty="0" smtClean="0"/>
              <a:t>orders </a:t>
            </a:r>
            <a:r>
              <a:rPr lang="en-US" dirty="0"/>
              <a:t>items from </a:t>
            </a:r>
            <a:r>
              <a:rPr lang="en-US" dirty="0" smtClean="0"/>
              <a:t>vendor</a:t>
            </a:r>
            <a:r>
              <a:rPr lang="en-US" dirty="0"/>
              <a:t>, receives, packages, </a:t>
            </a:r>
            <a:r>
              <a:rPr lang="en-US" dirty="0" smtClean="0"/>
              <a:t>and </a:t>
            </a:r>
            <a:r>
              <a:rPr lang="en-US" dirty="0"/>
              <a:t>ships </a:t>
            </a:r>
            <a:r>
              <a:rPr lang="en-US" dirty="0" smtClean="0"/>
              <a:t>to </a:t>
            </a:r>
            <a:r>
              <a:rPr lang="en-US" dirty="0"/>
              <a:t>customers. </a:t>
            </a:r>
            <a:r>
              <a:rPr lang="en-US" dirty="0" smtClean="0"/>
              <a:t>(maintains </a:t>
            </a:r>
            <a:r>
              <a:rPr lang="en-US" dirty="0"/>
              <a:t>no </a:t>
            </a:r>
            <a:r>
              <a:rPr lang="en-US" dirty="0" smtClean="0"/>
              <a:t>inventory)</a:t>
            </a:r>
          </a:p>
          <a:p>
            <a:pPr marL="223838" indent="-223838">
              <a:buFont typeface="Arial" panose="020B0604020202020204" pitchFamily="34" charset="0"/>
              <a:buChar char="•"/>
            </a:pPr>
            <a:r>
              <a:rPr lang="en-US" dirty="0" smtClean="0"/>
              <a:t>Vulnerable </a:t>
            </a:r>
            <a:r>
              <a:rPr lang="en-US" dirty="0"/>
              <a:t>to </a:t>
            </a:r>
            <a:r>
              <a:rPr lang="en-US" dirty="0" smtClean="0"/>
              <a:t>vendors errors </a:t>
            </a:r>
            <a:r>
              <a:rPr lang="en-US" dirty="0"/>
              <a:t>and </a:t>
            </a:r>
            <a:r>
              <a:rPr lang="en-US" dirty="0" smtClean="0"/>
              <a:t>mistakes</a:t>
            </a:r>
          </a:p>
        </p:txBody>
      </p:sp>
    </p:spTree>
    <p:extLst>
      <p:ext uri="{BB962C8B-B14F-4D97-AF65-F5344CB8AC3E}">
        <p14:creationId xmlns:p14="http://schemas.microsoft.com/office/powerpoint/2010/main" xmlns="" val="173128574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of Technology</a:t>
            </a:r>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p:txBody>
          <a:bodyPr/>
          <a:lstStyle/>
          <a:p>
            <a:pPr marL="223838" indent="-223838"/>
            <a:r>
              <a:rPr lang="en-IN" dirty="0"/>
              <a:t>“Continual innovation through investment in technology is core to our </a:t>
            </a:r>
            <a:r>
              <a:rPr lang="en-IN" dirty="0" smtClean="0"/>
              <a:t>business”</a:t>
            </a:r>
            <a:endParaRPr lang="en-US" dirty="0" smtClean="0"/>
          </a:p>
          <a:p>
            <a:pPr marL="223838" indent="-223838">
              <a:buFont typeface="Arial" panose="020B0604020202020204" pitchFamily="34" charset="0"/>
              <a:buChar char="•"/>
            </a:pPr>
            <a:r>
              <a:rPr lang="en-US" dirty="0" smtClean="0"/>
              <a:t>Internet, mobile technology compatibility</a:t>
            </a:r>
          </a:p>
          <a:p>
            <a:pPr marL="223838" indent="-223838">
              <a:buFont typeface="Arial" panose="020B0604020202020204" pitchFamily="34" charset="0"/>
              <a:buChar char="•"/>
            </a:pPr>
            <a:r>
              <a:rPr lang="en-US" dirty="0" smtClean="0"/>
              <a:t>Developed </a:t>
            </a:r>
            <a:r>
              <a:rPr lang="en-US" dirty="0"/>
              <a:t>a proprietary technology </a:t>
            </a:r>
            <a:r>
              <a:rPr lang="en-US" dirty="0" smtClean="0"/>
              <a:t>platform to handle enormous </a:t>
            </a:r>
            <a:r>
              <a:rPr lang="en-US" dirty="0"/>
              <a:t>spikes in web </a:t>
            </a:r>
            <a:r>
              <a:rPr lang="en-US" dirty="0" smtClean="0"/>
              <a:t>processing demand</a:t>
            </a:r>
          </a:p>
          <a:p>
            <a:pPr marL="223838" indent="-223838">
              <a:buFont typeface="Arial" panose="020B0604020202020204" pitchFamily="34" charset="0"/>
              <a:buChar char="•"/>
            </a:pPr>
            <a:r>
              <a:rPr lang="en-US" dirty="0" smtClean="0"/>
              <a:t>Extensive </a:t>
            </a:r>
            <a:r>
              <a:rPr lang="en-US" dirty="0"/>
              <a:t>data collection and analytics </a:t>
            </a:r>
            <a:r>
              <a:rPr lang="en-US" dirty="0" smtClean="0"/>
              <a:t>capabilities</a:t>
            </a:r>
          </a:p>
          <a:p>
            <a:endParaRPr lang="en-US" dirty="0" smtClean="0"/>
          </a:p>
        </p:txBody>
      </p:sp>
    </p:spTree>
    <p:extLst>
      <p:ext uri="{BB962C8B-B14F-4D97-AF65-F5344CB8AC3E}">
        <p14:creationId xmlns:p14="http://schemas.microsoft.com/office/powerpoint/2010/main" xmlns="" val="52944102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Growth-Management </a:t>
            </a:r>
            <a:r>
              <a:rPr lang="en-US" dirty="0" smtClean="0"/>
              <a:t>Problems</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p:txBody>
          <a:bodyPr/>
          <a:lstStyle/>
          <a:p>
            <a:r>
              <a:rPr lang="en-US" dirty="0"/>
              <a:t>“To support continued growth, we must effectively integrate, develop and motivate a large number of new employees, while maintaining our corporate culture. In particular, we intend to continue to make substantial investments to expand our merchandising and technology </a:t>
            </a:r>
            <a:r>
              <a:rPr lang="en-US" dirty="0" smtClean="0"/>
              <a:t>personnel”</a:t>
            </a:r>
          </a:p>
          <a:p>
            <a:r>
              <a:rPr lang="en-US" dirty="0" smtClean="0"/>
              <a:t>Need </a:t>
            </a:r>
            <a:r>
              <a:rPr lang="en-US" dirty="0"/>
              <a:t>to hire mid-level </a:t>
            </a:r>
            <a:r>
              <a:rPr lang="en-US" dirty="0" smtClean="0"/>
              <a:t>managers</a:t>
            </a:r>
          </a:p>
          <a:p>
            <a:r>
              <a:rPr lang="en-IN" dirty="0"/>
              <a:t>Finding </a:t>
            </a:r>
            <a:r>
              <a:rPr lang="en-IN" dirty="0" smtClean="0"/>
              <a:t>and retaining </a:t>
            </a:r>
            <a:r>
              <a:rPr lang="en-IN" dirty="0"/>
              <a:t>merchandising and technology </a:t>
            </a:r>
            <a:r>
              <a:rPr lang="en-IN" dirty="0" smtClean="0"/>
              <a:t>personnel difficult</a:t>
            </a:r>
            <a:endParaRPr lang="en-US" dirty="0"/>
          </a:p>
          <a:p>
            <a:endParaRPr lang="en-US" dirty="0"/>
          </a:p>
        </p:txBody>
      </p:sp>
    </p:spTree>
    <p:extLst>
      <p:ext uri="{BB962C8B-B14F-4D97-AF65-F5344CB8AC3E}">
        <p14:creationId xmlns:p14="http://schemas.microsoft.com/office/powerpoint/2010/main" xmlns="" val="169547408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from </a:t>
            </a:r>
            <a:r>
              <a:rPr lang="en-US" dirty="0" smtClean="0"/>
              <a:t>zulily</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p:txBody>
          <a:bodyPr/>
          <a:lstStyle/>
          <a:p>
            <a:pPr marL="457200" indent="-233363"/>
            <a:r>
              <a:rPr lang="en-IN" dirty="0"/>
              <a:t>T</a:t>
            </a:r>
            <a:r>
              <a:rPr lang="en-IN" dirty="0" smtClean="0"/>
              <a:t>echnology </a:t>
            </a:r>
            <a:r>
              <a:rPr lang="en-IN" dirty="0"/>
              <a:t>zulily uses is not </a:t>
            </a:r>
            <a:r>
              <a:rPr lang="en-IN" dirty="0" smtClean="0"/>
              <a:t>ground breaking</a:t>
            </a:r>
            <a:endParaRPr lang="en-US" dirty="0" smtClean="0"/>
          </a:p>
          <a:p>
            <a:pPr marL="457200" indent="-233363">
              <a:buFont typeface="Arial" panose="020B0604020202020204" pitchFamily="34" charset="0"/>
              <a:buChar char="•"/>
            </a:pPr>
            <a:r>
              <a:rPr lang="en-US" dirty="0"/>
              <a:t>D</a:t>
            </a:r>
            <a:r>
              <a:rPr lang="en-US" dirty="0" smtClean="0"/>
              <a:t>eveloped </a:t>
            </a:r>
            <a:r>
              <a:rPr lang="en-US" dirty="0"/>
              <a:t>innovative application of information systems </a:t>
            </a:r>
            <a:r>
              <a:rPr lang="en-US" dirty="0" smtClean="0"/>
              <a:t>technology</a:t>
            </a:r>
          </a:p>
          <a:p>
            <a:pPr marL="457200" indent="-233363">
              <a:buFont typeface="Arial" panose="020B0604020202020204" pitchFamily="34" charset="0"/>
              <a:buChar char="•"/>
            </a:pPr>
            <a:r>
              <a:rPr lang="en-US" dirty="0" smtClean="0"/>
              <a:t>Applied it to </a:t>
            </a:r>
            <a:r>
              <a:rPr lang="en-US" dirty="0"/>
              <a:t>a business </a:t>
            </a:r>
            <a:r>
              <a:rPr lang="en-US" dirty="0" smtClean="0"/>
              <a:t>opportunity</a:t>
            </a:r>
          </a:p>
          <a:p>
            <a:pPr marL="457200" indent="-233363">
              <a:buFont typeface="Arial" panose="020B0604020202020204" pitchFamily="34" charset="0"/>
              <a:buChar char="•"/>
            </a:pPr>
            <a:r>
              <a:rPr lang="en-US" dirty="0"/>
              <a:t>M</a:t>
            </a:r>
            <a:r>
              <a:rPr lang="en-US" dirty="0" smtClean="0"/>
              <a:t>anagerial </a:t>
            </a:r>
            <a:r>
              <a:rPr lang="en-US" dirty="0"/>
              <a:t>skill to develop that </a:t>
            </a:r>
            <a:r>
              <a:rPr lang="en-US" dirty="0" smtClean="0"/>
              <a:t>idea</a:t>
            </a:r>
          </a:p>
          <a:p>
            <a:endParaRPr lang="en-US" dirty="0"/>
          </a:p>
        </p:txBody>
      </p:sp>
    </p:spTree>
    <p:extLst>
      <p:ext uri="{BB962C8B-B14F-4D97-AF65-F5344CB8AC3E}">
        <p14:creationId xmlns:p14="http://schemas.microsoft.com/office/powerpoint/2010/main" xmlns="" val="23602956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977900" indent="-865188"/>
            <a:r>
              <a:rPr lang="en-US" dirty="0" smtClean="0"/>
              <a:t>Q1: Why Is Introduction to MIS the Most Important Class in the Business School?</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a:xfrm>
            <a:off x="826438" y="1618610"/>
            <a:ext cx="10515600" cy="3883288"/>
          </a:xfrm>
          <a:ln w="28575"/>
        </p:spPr>
        <p:txBody>
          <a:bodyPr/>
          <a:lstStyle/>
          <a:p>
            <a:r>
              <a:rPr lang="en-IN" dirty="0"/>
              <a:t>T</a:t>
            </a:r>
            <a:r>
              <a:rPr lang="en-IN" dirty="0" smtClean="0"/>
              <a:t>echnology fundamentally </a:t>
            </a:r>
            <a:r>
              <a:rPr lang="en-IN" dirty="0"/>
              <a:t>changing </a:t>
            </a:r>
            <a:r>
              <a:rPr lang="en-IN" dirty="0" smtClean="0"/>
              <a:t>business</a:t>
            </a:r>
          </a:p>
          <a:p>
            <a:r>
              <a:rPr lang="en-IN" b="1" dirty="0" smtClean="0"/>
              <a:t>Information Age</a:t>
            </a:r>
          </a:p>
          <a:p>
            <a:pPr marL="850900" lvl="2" indent="-457200"/>
            <a:r>
              <a:rPr lang="en-IN" dirty="0"/>
              <a:t>P</a:t>
            </a:r>
            <a:r>
              <a:rPr lang="en-IN" dirty="0" smtClean="0"/>
              <a:t>roduction</a:t>
            </a:r>
            <a:r>
              <a:rPr lang="en-IN" dirty="0"/>
              <a:t>, distribution</a:t>
            </a:r>
            <a:r>
              <a:rPr lang="en-IN" dirty="0" smtClean="0"/>
              <a:t>, </a:t>
            </a:r>
            <a:r>
              <a:rPr lang="en-IN" dirty="0"/>
              <a:t>control of </a:t>
            </a:r>
            <a:r>
              <a:rPr lang="en-IN" dirty="0" smtClean="0"/>
              <a:t>information </a:t>
            </a:r>
            <a:r>
              <a:rPr lang="en-IN" dirty="0"/>
              <a:t>primary driver of the </a:t>
            </a:r>
            <a:r>
              <a:rPr lang="en-IN" dirty="0" smtClean="0"/>
              <a:t>economy</a:t>
            </a:r>
          </a:p>
          <a:p>
            <a:pPr marL="457200" indent="-457200"/>
            <a:r>
              <a:rPr lang="en-IN" b="1" dirty="0"/>
              <a:t>Digital </a:t>
            </a:r>
            <a:r>
              <a:rPr lang="en-IN" b="1" dirty="0" smtClean="0"/>
              <a:t>Revolution</a:t>
            </a:r>
          </a:p>
          <a:p>
            <a:pPr marL="850900" lvl="2" indent="-457200"/>
            <a:r>
              <a:rPr lang="en-IN" dirty="0" smtClean="0"/>
              <a:t> From </a:t>
            </a:r>
            <a:r>
              <a:rPr lang="en-IN" dirty="0"/>
              <a:t>mechanical and analog devices to digital </a:t>
            </a:r>
            <a:r>
              <a:rPr lang="en-IN" dirty="0" smtClean="0"/>
              <a:t>devices</a:t>
            </a:r>
            <a:endParaRPr lang="en-US" b="1" dirty="0" smtClean="0"/>
          </a:p>
        </p:txBody>
      </p:sp>
    </p:spTree>
    <p:extLst>
      <p:ext uri="{BB962C8B-B14F-4D97-AF65-F5344CB8AC3E}">
        <p14:creationId xmlns:p14="http://schemas.microsoft.com/office/powerpoint/2010/main" xmlns="" val="26740463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preferRelativeResize="0">
            <a:picLocks/>
          </p:cNvPicPr>
          <p:nvPr/>
        </p:nvPicPr>
        <p:blipFill>
          <a:blip r:embed="rId3" cstate="print"/>
          <a:stretch>
            <a:fillRect/>
          </a:stretch>
        </p:blipFill>
        <p:spPr>
          <a:xfrm>
            <a:off x="1544387" y="1600848"/>
            <a:ext cx="9144000" cy="4023360"/>
          </a:xfrm>
          <a:prstGeom prst="rect">
            <a:avLst/>
          </a:prstGeom>
        </p:spPr>
      </p:pic>
      <p:sp>
        <p:nvSpPr>
          <p:cNvPr id="2" name="Title 1"/>
          <p:cNvSpPr>
            <a:spLocks noGrp="1"/>
          </p:cNvSpPr>
          <p:nvPr>
            <p:ph type="title"/>
          </p:nvPr>
        </p:nvSpPr>
        <p:spPr/>
        <p:txBody>
          <a:bodyPr/>
          <a:lstStyle/>
          <a:p>
            <a:r>
              <a:rPr lang="en-IN" dirty="0"/>
              <a:t>Evolving </a:t>
            </a:r>
            <a:r>
              <a:rPr lang="en-IN" dirty="0" smtClean="0"/>
              <a:t>Capabilities: </a:t>
            </a:r>
            <a:r>
              <a:rPr lang="en-US" dirty="0" smtClean="0"/>
              <a:t>Computer Price/Performance Ratio Historical Trend</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6" name="TextBox 5"/>
          <p:cNvSpPr txBox="1"/>
          <p:nvPr/>
        </p:nvSpPr>
        <p:spPr>
          <a:xfrm>
            <a:off x="4733365" y="2535310"/>
            <a:ext cx="1725479" cy="1077218"/>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Moore’s Law</a:t>
            </a:r>
          </a:p>
        </p:txBody>
      </p:sp>
    </p:spTree>
    <p:extLst>
      <p:ext uri="{BB962C8B-B14F-4D97-AF65-F5344CB8AC3E}">
        <p14:creationId xmlns:p14="http://schemas.microsoft.com/office/powerpoint/2010/main" xmlns="" val="40929876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Understanding the Forces Pushing the Evolution </a:t>
            </a:r>
            <a:r>
              <a:rPr lang="en-IN" dirty="0"/>
              <a:t>o</a:t>
            </a:r>
            <a:r>
              <a:rPr lang="en-IN" dirty="0" smtClean="0"/>
              <a:t>f New Digital Devices</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p:txBody>
          <a:bodyPr/>
          <a:lstStyle/>
          <a:p>
            <a:r>
              <a:rPr lang="en-IN" b="1" dirty="0"/>
              <a:t>Bell’s Law </a:t>
            </a:r>
          </a:p>
          <a:p>
            <a:pPr lvl="2"/>
            <a:r>
              <a:rPr lang="en-IN" dirty="0" smtClean="0"/>
              <a:t>New computers, platforms</a:t>
            </a:r>
            <a:r>
              <a:rPr lang="en-IN" dirty="0"/>
              <a:t>, programming environments, industries, networks</a:t>
            </a:r>
            <a:r>
              <a:rPr lang="en-IN" dirty="0" smtClean="0"/>
              <a:t>, </a:t>
            </a:r>
            <a:r>
              <a:rPr lang="en-IN" dirty="0"/>
              <a:t>information systems </a:t>
            </a:r>
            <a:r>
              <a:rPr lang="en-IN" dirty="0" smtClean="0"/>
              <a:t>roughly every </a:t>
            </a:r>
            <a:r>
              <a:rPr lang="en-IN" dirty="0"/>
              <a:t>10 </a:t>
            </a:r>
            <a:r>
              <a:rPr lang="en-IN" dirty="0" smtClean="0"/>
              <a:t>years</a:t>
            </a:r>
          </a:p>
          <a:p>
            <a:pPr lvl="2"/>
            <a:r>
              <a:rPr lang="en-IN" dirty="0" smtClean="0"/>
              <a:t>Establishing </a:t>
            </a:r>
            <a:r>
              <a:rPr lang="en-IN" dirty="0"/>
              <a:t>a new </a:t>
            </a:r>
            <a:r>
              <a:rPr lang="en-IN" dirty="0" smtClean="0"/>
              <a:t>industries</a:t>
            </a:r>
            <a:endParaRPr lang="en-US" dirty="0"/>
          </a:p>
          <a:p>
            <a:r>
              <a:rPr lang="en-IN" dirty="0" smtClean="0"/>
              <a:t>Understand </a:t>
            </a:r>
            <a:r>
              <a:rPr lang="en-IN" dirty="0"/>
              <a:t>how businesses will be affected </a:t>
            </a:r>
            <a:r>
              <a:rPr lang="en-IN" dirty="0" smtClean="0"/>
              <a:t>by </a:t>
            </a:r>
            <a:r>
              <a:rPr lang="en-IN" dirty="0"/>
              <a:t>digital </a:t>
            </a:r>
            <a:r>
              <a:rPr lang="en-IN" dirty="0" smtClean="0"/>
              <a:t>evolution</a:t>
            </a:r>
          </a:p>
          <a:p>
            <a:r>
              <a:rPr lang="en-IN" b="1" i="1" dirty="0" smtClean="0"/>
              <a:t>What</a:t>
            </a:r>
            <a:r>
              <a:rPr lang="en-IN" b="1" dirty="0"/>
              <a:t> </a:t>
            </a:r>
            <a:r>
              <a:rPr lang="en-IN" b="1" dirty="0" smtClean="0"/>
              <a:t>existing industries do, they </a:t>
            </a:r>
            <a:r>
              <a:rPr lang="en-IN" b="1" i="1" dirty="0"/>
              <a:t>how</a:t>
            </a:r>
            <a:r>
              <a:rPr lang="en-IN" b="1" dirty="0"/>
              <a:t> </a:t>
            </a:r>
            <a:r>
              <a:rPr lang="en-IN" b="1" dirty="0" smtClean="0"/>
              <a:t>does it changes</a:t>
            </a:r>
            <a:endParaRPr lang="en-US" b="1" dirty="0"/>
          </a:p>
        </p:txBody>
      </p:sp>
    </p:spTree>
    <p:extLst>
      <p:ext uri="{BB962C8B-B14F-4D97-AF65-F5344CB8AC3E}">
        <p14:creationId xmlns:p14="http://schemas.microsoft.com/office/powerpoint/2010/main" xmlns="" val="16314963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Fundamental </a:t>
            </a:r>
            <a:r>
              <a:rPr lang="en-US" dirty="0" smtClean="0"/>
              <a:t>Forces Changing </a:t>
            </a:r>
            <a:r>
              <a:rPr lang="en-US" dirty="0"/>
              <a:t>Technology</a:t>
            </a:r>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pic>
        <p:nvPicPr>
          <p:cNvPr id="7" name="Picture 6"/>
          <p:cNvPicPr>
            <a:picLocks noChangeAspect="1"/>
          </p:cNvPicPr>
          <p:nvPr/>
        </p:nvPicPr>
        <p:blipFill>
          <a:blip r:embed="rId3" cstate="print"/>
          <a:stretch>
            <a:fillRect/>
          </a:stretch>
        </p:blipFill>
        <p:spPr>
          <a:xfrm>
            <a:off x="786268" y="1569980"/>
            <a:ext cx="10632346" cy="4237087"/>
          </a:xfrm>
          <a:prstGeom prst="rect">
            <a:avLst/>
          </a:prstGeom>
        </p:spPr>
      </p:pic>
    </p:spTree>
    <p:extLst>
      <p:ext uri="{BB962C8B-B14F-4D97-AF65-F5344CB8AC3E}">
        <p14:creationId xmlns:p14="http://schemas.microsoft.com/office/powerpoint/2010/main" xmlns="" val="38722299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This Is the Most Important Class in the School of </a:t>
            </a:r>
            <a:r>
              <a:rPr lang="en-IN" dirty="0" smtClean="0"/>
              <a:t>Business Because </a:t>
            </a:r>
            <a:r>
              <a:rPr lang="en-IN" dirty="0"/>
              <a:t>You </a:t>
            </a:r>
            <a:r>
              <a:rPr lang="en-IN" dirty="0" smtClean="0"/>
              <a:t>Will Learn:</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p:txBody>
          <a:bodyPr/>
          <a:lstStyle/>
          <a:p>
            <a:r>
              <a:rPr lang="en-IN" dirty="0"/>
              <a:t>H</a:t>
            </a:r>
            <a:r>
              <a:rPr lang="en-IN" dirty="0" smtClean="0"/>
              <a:t>ow technology </a:t>
            </a:r>
            <a:r>
              <a:rPr lang="en-IN" dirty="0"/>
              <a:t>fundamentally </a:t>
            </a:r>
            <a:r>
              <a:rPr lang="en-IN" dirty="0" smtClean="0"/>
              <a:t>changes businesses</a:t>
            </a:r>
          </a:p>
          <a:p>
            <a:r>
              <a:rPr lang="en-IN" dirty="0" smtClean="0"/>
              <a:t>Why </a:t>
            </a:r>
            <a:r>
              <a:rPr lang="en-IN" dirty="0"/>
              <a:t>executives </a:t>
            </a:r>
            <a:r>
              <a:rPr lang="en-IN" dirty="0" smtClean="0"/>
              <a:t>try </a:t>
            </a:r>
            <a:r>
              <a:rPr lang="en-IN" dirty="0"/>
              <a:t>to find ways to use new technology to create a sustainable competitive </a:t>
            </a:r>
            <a:r>
              <a:rPr lang="en-IN" dirty="0" smtClean="0"/>
              <a:t>advantage</a:t>
            </a:r>
          </a:p>
          <a:p>
            <a:r>
              <a:rPr lang="en-IN" dirty="0" smtClean="0"/>
              <a:t>Learn to </a:t>
            </a:r>
            <a:r>
              <a:rPr lang="en-IN" dirty="0"/>
              <a:t>assess, evaluate</a:t>
            </a:r>
            <a:r>
              <a:rPr lang="en-IN" dirty="0" smtClean="0"/>
              <a:t>, </a:t>
            </a:r>
            <a:r>
              <a:rPr lang="en-IN" dirty="0"/>
              <a:t>apply emerging information technology to </a:t>
            </a:r>
            <a:r>
              <a:rPr lang="en-IN" dirty="0" smtClean="0"/>
              <a:t>business</a:t>
            </a:r>
          </a:p>
          <a:p>
            <a:r>
              <a:rPr lang="en-US" dirty="0" smtClean="0"/>
              <a:t>This course will help you attain knowledge needed by </a:t>
            </a:r>
            <a:r>
              <a:rPr lang="en-IN" dirty="0"/>
              <a:t>f</a:t>
            </a:r>
            <a:r>
              <a:rPr lang="en-IN" dirty="0" smtClean="0"/>
              <a:t>uture </a:t>
            </a:r>
            <a:r>
              <a:rPr lang="en-IN" dirty="0"/>
              <a:t>business </a:t>
            </a:r>
            <a:r>
              <a:rPr lang="en-IN" dirty="0" smtClean="0"/>
              <a:t>professionals</a:t>
            </a:r>
            <a:endParaRPr lang="en-US" dirty="0"/>
          </a:p>
        </p:txBody>
      </p:sp>
    </p:spTree>
    <p:extLst>
      <p:ext uri="{BB962C8B-B14F-4D97-AF65-F5344CB8AC3E}">
        <p14:creationId xmlns:p14="http://schemas.microsoft.com/office/powerpoint/2010/main" xmlns="" val="412692391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emis7e">
  <a:themeElements>
    <a:clrScheme name="Custom 12">
      <a:dk1>
        <a:srgbClr val="00040C"/>
      </a:dk1>
      <a:lt1>
        <a:sysClr val="window" lastClr="FFFFFF"/>
      </a:lt1>
      <a:dk2>
        <a:srgbClr val="C8E8F4"/>
      </a:dk2>
      <a:lt2>
        <a:srgbClr val="F9EDA5"/>
      </a:lt2>
      <a:accent1>
        <a:srgbClr val="145064"/>
      </a:accent1>
      <a:accent2>
        <a:srgbClr val="F9EDA5"/>
      </a:accent2>
      <a:accent3>
        <a:srgbClr val="F5E169"/>
      </a:accent3>
      <a:accent4>
        <a:srgbClr val="F5E169"/>
      </a:accent4>
      <a:accent5>
        <a:srgbClr val="F2F2F2"/>
      </a:accent5>
      <a:accent6>
        <a:srgbClr val="BEE5F2"/>
      </a:accent6>
      <a:hlink>
        <a:srgbClr val="002D88"/>
      </a:hlink>
      <a:folHlink>
        <a:srgbClr val="071C24"/>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extLst>
    <a:ext uri="{05A4C25C-085E-4340-85A3-A5531E510DB2}">
      <thm15:themeFamily xmlns:thm15="http://schemas.microsoft.com/office/thememl/2012/main" xmlns="" name="emis7e" id="{29AB47C4-94BD-41F1-8972-5377D2CEE6E6}" vid="{1F786610-8071-45D7-B808-83255C46718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Custom 12">
    <a:dk1>
      <a:srgbClr val="00040C"/>
    </a:dk1>
    <a:lt1>
      <a:sysClr val="window" lastClr="FFFFFF"/>
    </a:lt1>
    <a:dk2>
      <a:srgbClr val="C8E8F4"/>
    </a:dk2>
    <a:lt2>
      <a:srgbClr val="F9EDA5"/>
    </a:lt2>
    <a:accent1>
      <a:srgbClr val="145064"/>
    </a:accent1>
    <a:accent2>
      <a:srgbClr val="F9EDA5"/>
    </a:accent2>
    <a:accent3>
      <a:srgbClr val="F5E169"/>
    </a:accent3>
    <a:accent4>
      <a:srgbClr val="F5E169"/>
    </a:accent4>
    <a:accent5>
      <a:srgbClr val="F2F2F2"/>
    </a:accent5>
    <a:accent6>
      <a:srgbClr val="BEE5F2"/>
    </a:accent6>
    <a:hlink>
      <a:srgbClr val="002D88"/>
    </a:hlink>
    <a:folHlink>
      <a:srgbClr val="071C24"/>
    </a:folHlink>
  </a:clrScheme>
</a:themeOverride>
</file>

<file path=ppt/theme/themeOverride2.xml><?xml version="1.0" encoding="utf-8"?>
<a:themeOverride xmlns:a="http://schemas.openxmlformats.org/drawingml/2006/main">
  <a:clrScheme name="Custom 12">
    <a:dk1>
      <a:srgbClr val="00040C"/>
    </a:dk1>
    <a:lt1>
      <a:sysClr val="window" lastClr="FFFFFF"/>
    </a:lt1>
    <a:dk2>
      <a:srgbClr val="C8E8F4"/>
    </a:dk2>
    <a:lt2>
      <a:srgbClr val="F9EDA5"/>
    </a:lt2>
    <a:accent1>
      <a:srgbClr val="145064"/>
    </a:accent1>
    <a:accent2>
      <a:srgbClr val="F9EDA5"/>
    </a:accent2>
    <a:accent3>
      <a:srgbClr val="F5E169"/>
    </a:accent3>
    <a:accent4>
      <a:srgbClr val="F5E169"/>
    </a:accent4>
    <a:accent5>
      <a:srgbClr val="F2F2F2"/>
    </a:accent5>
    <a:accent6>
      <a:srgbClr val="BEE5F2"/>
    </a:accent6>
    <a:hlink>
      <a:srgbClr val="002D88"/>
    </a:hlink>
    <a:folHlink>
      <a:srgbClr val="071C24"/>
    </a:folHlink>
  </a:clrScheme>
</a:themeOverride>
</file>

<file path=docProps/app.xml><?xml version="1.0" encoding="utf-8"?>
<Properties xmlns="http://schemas.openxmlformats.org/officeDocument/2006/extended-properties" xmlns:vt="http://schemas.openxmlformats.org/officeDocument/2006/docPropsVTypes">
  <Template>Umis7e</Template>
  <TotalTime>0</TotalTime>
  <Words>2952</Words>
  <Application>Microsoft Office PowerPoint</Application>
  <PresentationFormat>Custom</PresentationFormat>
  <Paragraphs>350</Paragraphs>
  <Slides>45</Slides>
  <Notes>34</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emis7e</vt:lpstr>
      <vt:lpstr>Chapter 1</vt:lpstr>
      <vt:lpstr>“But Today, They’re Not Enough.”</vt:lpstr>
      <vt:lpstr>What Do Employers Want?</vt:lpstr>
      <vt:lpstr>Study Questions</vt:lpstr>
      <vt:lpstr>Q1: Why Is Introduction to MIS the Most Important Class in the Business School?</vt:lpstr>
      <vt:lpstr>Evolving Capabilities: Computer Price/Performance Ratio Historical Trend</vt:lpstr>
      <vt:lpstr>Understanding the Forces Pushing the Evolution of New Digital Devices</vt:lpstr>
      <vt:lpstr>Fundamental Forces Changing Technology</vt:lpstr>
      <vt:lpstr>This Is the Most Important Class in the School of Business Because You Will Learn:</vt:lpstr>
      <vt:lpstr>Q2:  How Will MIS Affect Me?</vt:lpstr>
      <vt:lpstr>How Can I Attain Job Security?</vt:lpstr>
      <vt:lpstr>What Skills Will Be Marketable During Your Career?</vt:lpstr>
      <vt:lpstr>What Is a Marketable Skill?</vt:lpstr>
      <vt:lpstr>How Can Intro to MIS Help You Learn Non-Routine Skills?</vt:lpstr>
      <vt:lpstr>How Can Intro to MIS Help You Learn Non-Routine Skills? (cont’d)</vt:lpstr>
      <vt:lpstr>How Can Intro to MIS Help You Learn Non-Routine Skills? (cont’d)</vt:lpstr>
      <vt:lpstr>How Can Intro to MIS Help You Learn Non-Routine Skills? (cont’d)</vt:lpstr>
      <vt:lpstr>Q3:  Why are MIS-Related Jobs In High Demand?</vt:lpstr>
      <vt:lpstr>Job Growth over the Past Twenty Years</vt:lpstr>
      <vt:lpstr>Job Growth by Sector by Year</vt:lpstr>
      <vt:lpstr>Bottom Line of MIS Course</vt:lpstr>
      <vt:lpstr>What Is Alibaba.com?</vt:lpstr>
      <vt:lpstr>What Can Alibaba.com Do for You?</vt:lpstr>
      <vt:lpstr>Q4: What Is MIS?</vt:lpstr>
      <vt:lpstr>What Is MIS (cont’d)</vt:lpstr>
      <vt:lpstr>Components of an Information System?</vt:lpstr>
      <vt:lpstr>Characteristics of the Five Components</vt:lpstr>
      <vt:lpstr>Difference Between IT and IS</vt:lpstr>
      <vt:lpstr>Development and Use of Information Systems</vt:lpstr>
      <vt:lpstr>Achieving Strategies</vt:lpstr>
      <vt:lpstr>Q5: What is Your Role in is Security?</vt:lpstr>
      <vt:lpstr>Password Etiquette</vt:lpstr>
      <vt:lpstr>How Does the Knowledge in this Chapter Help You?</vt:lpstr>
      <vt:lpstr>Ethics Guide: Ethics and Professional Responsibility </vt:lpstr>
      <vt:lpstr>“What Is Right Behaviour?”</vt:lpstr>
      <vt:lpstr>Duty</vt:lpstr>
      <vt:lpstr> Imperfect Duty of Business Professionals</vt:lpstr>
      <vt:lpstr>Guide: Five-Component Careers</vt:lpstr>
      <vt:lpstr>Active Review</vt:lpstr>
      <vt:lpstr>Case Study 1:  zulily</vt:lpstr>
      <vt:lpstr>Case Study 1:  zulily (cont'd)</vt:lpstr>
      <vt:lpstr>How They Do It</vt:lpstr>
      <vt:lpstr>Use of Technology</vt:lpstr>
      <vt:lpstr>Growth-Management Problems</vt:lpstr>
      <vt:lpstr>Learning from zulily</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2013-10-12T21:22:35Z</dcterms:created>
  <dcterms:modified xsi:type="dcterms:W3CDTF">2016-06-10T08:43:21Z</dcterms:modified>
</cp:coreProperties>
</file>